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60" r:id="rId2"/>
    <p:sldId id="719" r:id="rId3"/>
    <p:sldId id="729" r:id="rId4"/>
    <p:sldId id="754" r:id="rId5"/>
    <p:sldId id="762" r:id="rId6"/>
    <p:sldId id="763" r:id="rId7"/>
    <p:sldId id="764" r:id="rId8"/>
    <p:sldId id="765" r:id="rId9"/>
    <p:sldId id="755" r:id="rId10"/>
    <p:sldId id="438" r:id="rId11"/>
    <p:sldId id="741" r:id="rId12"/>
    <p:sldId id="743" r:id="rId13"/>
    <p:sldId id="744" r:id="rId14"/>
    <p:sldId id="745" r:id="rId15"/>
    <p:sldId id="746" r:id="rId16"/>
    <p:sldId id="747" r:id="rId17"/>
    <p:sldId id="742" r:id="rId18"/>
    <p:sldId id="748" r:id="rId19"/>
    <p:sldId id="749" r:id="rId20"/>
    <p:sldId id="750" r:id="rId21"/>
    <p:sldId id="751" r:id="rId22"/>
    <p:sldId id="752" r:id="rId23"/>
    <p:sldId id="753" r:id="rId24"/>
    <p:sldId id="7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3"/>
    <p:restoredTop sz="84873"/>
  </p:normalViewPr>
  <p:slideViewPr>
    <p:cSldViewPr snapToGrid="0" snapToObjects="1">
      <p:cViewPr varScale="1">
        <p:scale>
          <a:sx n="114" d="100"/>
          <a:sy n="114"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3397F-9FD9-4B4A-913A-D2336CF39417}" type="datetimeFigureOut">
              <a:rPr lang="en-US" smtClean="0"/>
              <a:t>6/4/20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26E9F-0751-284B-8E17-4D5124BAE739}" type="slidenum">
              <a:rPr lang="en-US" smtClean="0"/>
              <a:t>‹#›</a:t>
            </a:fld>
            <a:endParaRPr lang="en-US"/>
          </a:p>
        </p:txBody>
      </p:sp>
    </p:spTree>
    <p:extLst>
      <p:ext uri="{BB962C8B-B14F-4D97-AF65-F5344CB8AC3E}">
        <p14:creationId xmlns:p14="http://schemas.microsoft.com/office/powerpoint/2010/main" val="408336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a:t>
            </a:fld>
            <a:endParaRPr lang="en-US"/>
          </a:p>
        </p:txBody>
      </p:sp>
    </p:spTree>
    <p:extLst>
      <p:ext uri="{BB962C8B-B14F-4D97-AF65-F5344CB8AC3E}">
        <p14:creationId xmlns:p14="http://schemas.microsoft.com/office/powerpoint/2010/main" val="191921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16</a:t>
            </a:fld>
            <a:endParaRPr lang="en-US"/>
          </a:p>
        </p:txBody>
      </p:sp>
    </p:spTree>
    <p:extLst>
      <p:ext uri="{BB962C8B-B14F-4D97-AF65-F5344CB8AC3E}">
        <p14:creationId xmlns:p14="http://schemas.microsoft.com/office/powerpoint/2010/main" val="43189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17</a:t>
            </a:fld>
            <a:endParaRPr lang="en-US"/>
          </a:p>
        </p:txBody>
      </p:sp>
    </p:spTree>
    <p:extLst>
      <p:ext uri="{BB962C8B-B14F-4D97-AF65-F5344CB8AC3E}">
        <p14:creationId xmlns:p14="http://schemas.microsoft.com/office/powerpoint/2010/main" val="302119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18</a:t>
            </a:fld>
            <a:endParaRPr lang="en-US"/>
          </a:p>
        </p:txBody>
      </p:sp>
    </p:spTree>
    <p:extLst>
      <p:ext uri="{BB962C8B-B14F-4D97-AF65-F5344CB8AC3E}">
        <p14:creationId xmlns:p14="http://schemas.microsoft.com/office/powerpoint/2010/main" val="166615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19</a:t>
            </a:fld>
            <a:endParaRPr lang="en-US"/>
          </a:p>
        </p:txBody>
      </p:sp>
    </p:spTree>
    <p:extLst>
      <p:ext uri="{BB962C8B-B14F-4D97-AF65-F5344CB8AC3E}">
        <p14:creationId xmlns:p14="http://schemas.microsoft.com/office/powerpoint/2010/main" val="2008913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20</a:t>
            </a:fld>
            <a:endParaRPr lang="en-US"/>
          </a:p>
        </p:txBody>
      </p:sp>
    </p:spTree>
    <p:extLst>
      <p:ext uri="{BB962C8B-B14F-4D97-AF65-F5344CB8AC3E}">
        <p14:creationId xmlns:p14="http://schemas.microsoft.com/office/powerpoint/2010/main" val="174437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21</a:t>
            </a:fld>
            <a:endParaRPr lang="en-US"/>
          </a:p>
        </p:txBody>
      </p:sp>
    </p:spTree>
    <p:extLst>
      <p:ext uri="{BB962C8B-B14F-4D97-AF65-F5344CB8AC3E}">
        <p14:creationId xmlns:p14="http://schemas.microsoft.com/office/powerpoint/2010/main" val="402831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22</a:t>
            </a:fld>
            <a:endParaRPr lang="en-US"/>
          </a:p>
        </p:txBody>
      </p:sp>
    </p:spTree>
    <p:extLst>
      <p:ext uri="{BB962C8B-B14F-4D97-AF65-F5344CB8AC3E}">
        <p14:creationId xmlns:p14="http://schemas.microsoft.com/office/powerpoint/2010/main" val="377611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23</a:t>
            </a:fld>
            <a:endParaRPr lang="en-US"/>
          </a:p>
        </p:txBody>
      </p:sp>
    </p:spTree>
    <p:extLst>
      <p:ext uri="{BB962C8B-B14F-4D97-AF65-F5344CB8AC3E}">
        <p14:creationId xmlns:p14="http://schemas.microsoft.com/office/powerpoint/2010/main" val="172657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3D28D6-6FE4-454F-AF02-456A1B0D8133}" type="slidenum">
              <a:rPr lang="en-US" smtClean="0">
                <a:ea typeface="ＭＳ Ｐゴシック" charset="-128"/>
                <a:cs typeface="ＭＳ Ｐゴシック" charset="-128"/>
              </a:rPr>
              <a:pPr fontAlgn="base">
                <a:spcBef>
                  <a:spcPct val="0"/>
                </a:spcBef>
                <a:spcAft>
                  <a:spcPct val="0"/>
                </a:spcAft>
                <a:defRPr/>
              </a:pPr>
              <a:t>2</a:t>
            </a:fld>
            <a:endParaRPr lang="en-US">
              <a:ea typeface="ＭＳ Ｐゴシック" charset="-128"/>
              <a:cs typeface="ＭＳ Ｐゴシック" charset="-128"/>
            </a:endParaRPr>
          </a:p>
        </p:txBody>
      </p:sp>
    </p:spTree>
    <p:extLst>
      <p:ext uri="{BB962C8B-B14F-4D97-AF65-F5344CB8AC3E}">
        <p14:creationId xmlns:p14="http://schemas.microsoft.com/office/powerpoint/2010/main" val="367074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9</a:t>
            </a:fld>
            <a:endParaRPr lang="en-US"/>
          </a:p>
        </p:txBody>
      </p:sp>
    </p:spTree>
    <p:extLst>
      <p:ext uri="{BB962C8B-B14F-4D97-AF65-F5344CB8AC3E}">
        <p14:creationId xmlns:p14="http://schemas.microsoft.com/office/powerpoint/2010/main" val="98967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10</a:t>
            </a:fld>
            <a:endParaRPr lang="en-US"/>
          </a:p>
        </p:txBody>
      </p:sp>
    </p:spTree>
    <p:extLst>
      <p:ext uri="{BB962C8B-B14F-4D97-AF65-F5344CB8AC3E}">
        <p14:creationId xmlns:p14="http://schemas.microsoft.com/office/powerpoint/2010/main" val="68749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11</a:t>
            </a:fld>
            <a:endParaRPr lang="en-US"/>
          </a:p>
        </p:txBody>
      </p:sp>
    </p:spTree>
    <p:extLst>
      <p:ext uri="{BB962C8B-B14F-4D97-AF65-F5344CB8AC3E}">
        <p14:creationId xmlns:p14="http://schemas.microsoft.com/office/powerpoint/2010/main" val="14457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12</a:t>
            </a:fld>
            <a:endParaRPr lang="en-US"/>
          </a:p>
        </p:txBody>
      </p:sp>
    </p:spTree>
    <p:extLst>
      <p:ext uri="{BB962C8B-B14F-4D97-AF65-F5344CB8AC3E}">
        <p14:creationId xmlns:p14="http://schemas.microsoft.com/office/powerpoint/2010/main" val="162657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13</a:t>
            </a:fld>
            <a:endParaRPr lang="en-US"/>
          </a:p>
        </p:txBody>
      </p:sp>
    </p:spTree>
    <p:extLst>
      <p:ext uri="{BB962C8B-B14F-4D97-AF65-F5344CB8AC3E}">
        <p14:creationId xmlns:p14="http://schemas.microsoft.com/office/powerpoint/2010/main" val="30281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14</a:t>
            </a:fld>
            <a:endParaRPr lang="en-US"/>
          </a:p>
        </p:txBody>
      </p:sp>
    </p:spTree>
    <p:extLst>
      <p:ext uri="{BB962C8B-B14F-4D97-AF65-F5344CB8AC3E}">
        <p14:creationId xmlns:p14="http://schemas.microsoft.com/office/powerpoint/2010/main" val="32189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15</a:t>
            </a:fld>
            <a:endParaRPr lang="en-US"/>
          </a:p>
        </p:txBody>
      </p:sp>
    </p:spTree>
    <p:extLst>
      <p:ext uri="{BB962C8B-B14F-4D97-AF65-F5344CB8AC3E}">
        <p14:creationId xmlns:p14="http://schemas.microsoft.com/office/powerpoint/2010/main" val="185369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9F46-E3E5-5D40-BAC0-66BA50E62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4A328-86B3-A944-BB1B-8F9AA3DE8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15496-E5C4-F747-8BB3-3E1979C738B9}"/>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286425A0-2146-5047-ADDC-4264DB598F12}"/>
              </a:ext>
            </a:extLst>
          </p:cNvPr>
          <p:cNvSpPr>
            <a:spLocks noGrp="1"/>
          </p:cNvSpPr>
          <p:nvPr>
            <p:ph type="ftr" sz="quarter" idx="11"/>
          </p:nvPr>
        </p:nvSpPr>
        <p:spPr/>
        <p:txBody>
          <a:bodyPr/>
          <a:lstStyle/>
          <a:p>
            <a:r>
              <a:rPr lang="en-US" dirty="0"/>
              <a:t>© 2019 360DigiTMG. All Rights Reserved</a:t>
            </a:r>
          </a:p>
        </p:txBody>
      </p:sp>
      <p:sp>
        <p:nvSpPr>
          <p:cNvPr id="6" name="Slide Number Placeholder 5">
            <a:extLst>
              <a:ext uri="{FF2B5EF4-FFF2-40B4-BE49-F238E27FC236}">
                <a16:creationId xmlns:a16="http://schemas.microsoft.com/office/drawing/2014/main" id="{ECC3E0C2-3F13-3447-AC0A-4E537C664055}"/>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417574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E99D-E90C-6D41-9BF7-5D9C9D27CB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56E9A5-2C32-3342-A180-26D137AE4B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2FF1A-7432-CC49-9495-C46ABF1452AB}"/>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4E3A6CDE-069B-4C4D-AD8E-FBB959F1B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AB5CF-95E4-D345-97C9-42B3C7539DF6}"/>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969578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E983EC-4B46-704A-B0DB-0E3462CD41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B563D-6D3C-EC4C-90BC-4AEFBE3295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22DBA-A0BA-DC4D-9440-6EDEE3FEB0AC}"/>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0B3BB6AF-A564-1E4D-81A6-1D3E2C4CA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A28EC-31D2-2140-B450-E6120A6DF5E1}"/>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1262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55-9400-F949-9AE0-8D69424C5E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E3F9F-7763-1C4C-A291-D6F986A29F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DE19E-214A-9B47-BA5A-5EF0052742D9}"/>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3DF35313-72D5-0842-A5A0-682FDE603F84}"/>
              </a:ext>
            </a:extLst>
          </p:cNvPr>
          <p:cNvSpPr>
            <a:spLocks noGrp="1"/>
          </p:cNvSpPr>
          <p:nvPr>
            <p:ph type="ftr" sz="quarter" idx="11"/>
          </p:nvPr>
        </p:nvSpPr>
        <p:spPr/>
        <p:txBody>
          <a:bodyPr/>
          <a:lstStyle/>
          <a:p>
            <a:r>
              <a:rPr lang="en-US" dirty="0"/>
              <a:t>© 2019 360DigiTMG. All Rights Reserved</a:t>
            </a:r>
          </a:p>
        </p:txBody>
      </p:sp>
      <p:sp>
        <p:nvSpPr>
          <p:cNvPr id="6" name="Slide Number Placeholder 5">
            <a:extLst>
              <a:ext uri="{FF2B5EF4-FFF2-40B4-BE49-F238E27FC236}">
                <a16:creationId xmlns:a16="http://schemas.microsoft.com/office/drawing/2014/main" id="{3F8DBE67-8F3C-CB48-A198-9D513F7C935A}"/>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54024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DAE3-503D-A64F-93DA-C7A0D44F5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035E3-8DE3-F44B-9D7A-CBFF4016C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AE1679-FC02-2346-8938-337C24F91D24}"/>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D81F878B-EE8D-924D-8E50-383668A05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C464D-14DD-6345-A9C9-7B7B64EE7C43}"/>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708216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7403-50D1-AF40-AE57-1F7D44C9A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FD2638-E332-3142-BA00-E488757E347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15D35-0BBB-CB45-919D-60539F5409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F3F54-83F6-BC46-8E2D-7EB8C5870CD3}"/>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6" name="Footer Placeholder 5">
            <a:extLst>
              <a:ext uri="{FF2B5EF4-FFF2-40B4-BE49-F238E27FC236}">
                <a16:creationId xmlns:a16="http://schemas.microsoft.com/office/drawing/2014/main" id="{4E9B80FB-5DED-CC49-8BD0-2B57DB8AF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C59E3-4ADC-B24F-8B6A-D40C4894A985}"/>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94835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EE1B-1EAF-7D49-8B7D-17F5983A4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CF35C-49DB-714B-831D-AD9F86A68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5FCE26-AE19-1F47-A6CC-62CECB3334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DC2031-DD88-D848-A5A9-9048A7C23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6FD9A4-2416-F745-AA0F-F0D8C910D4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7804D9-F56F-7140-8FEC-E323EFBE6661}"/>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8" name="Footer Placeholder 7">
            <a:extLst>
              <a:ext uri="{FF2B5EF4-FFF2-40B4-BE49-F238E27FC236}">
                <a16:creationId xmlns:a16="http://schemas.microsoft.com/office/drawing/2014/main" id="{5334C088-04D9-E54A-9E9D-DD4966CB9E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F31687-10BF-5F49-BB42-C5FB543E42DB}"/>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01521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6667-105D-E244-924E-AFC10FA9F7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67129E-D864-754B-B650-92F9A1D502A9}"/>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4" name="Footer Placeholder 3">
            <a:extLst>
              <a:ext uri="{FF2B5EF4-FFF2-40B4-BE49-F238E27FC236}">
                <a16:creationId xmlns:a16="http://schemas.microsoft.com/office/drawing/2014/main" id="{DB6FEF7C-75E5-934F-8840-B509A643E0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2FD44-5F2A-7C47-9506-7F710C7EE89E}"/>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405355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66E374-3D26-7945-95F8-328586D4E91E}"/>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3" name="Footer Placeholder 2">
            <a:extLst>
              <a:ext uri="{FF2B5EF4-FFF2-40B4-BE49-F238E27FC236}">
                <a16:creationId xmlns:a16="http://schemas.microsoft.com/office/drawing/2014/main" id="{975A77A8-36AF-2B4F-8422-D38D67CBE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5D7C1C-9549-2B4F-AC21-27A1FF34F52C}"/>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264923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8A7C-BBE8-364F-B7FC-C79B3B094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8E6211-3DF9-7E43-8C85-3BA4BF5B8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D83363-8079-4644-AC9B-EF0A03076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31F0C4-ADBF-AD44-B353-15545E69E5CC}"/>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6" name="Footer Placeholder 5">
            <a:extLst>
              <a:ext uri="{FF2B5EF4-FFF2-40B4-BE49-F238E27FC236}">
                <a16:creationId xmlns:a16="http://schemas.microsoft.com/office/drawing/2014/main" id="{FA69CA26-FDDF-4341-AAC1-420BA3C95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1BBE8D-A143-F24E-A811-DBEF44B24B99}"/>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3581272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9B8D-BD5A-574A-9236-59F02DF4BE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1141-898A-BD41-BBF0-841E5816D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04E116-A937-5346-B5CE-517C4C510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55AE9A-91C6-4742-9DA5-31464B623E42}"/>
              </a:ext>
            </a:extLst>
          </p:cNvPr>
          <p:cNvSpPr>
            <a:spLocks noGrp="1"/>
          </p:cNvSpPr>
          <p:nvPr>
            <p:ph type="dt" sz="half" idx="10"/>
          </p:nvPr>
        </p:nvSpPr>
        <p:spPr/>
        <p:txBody>
          <a:bodyPr/>
          <a:lstStyle/>
          <a:p>
            <a:fld id="{A1E28AA7-10A3-7346-8DDD-87FDC3C5A67D}" type="datetimeFigureOut">
              <a:rPr lang="en-US" smtClean="0"/>
              <a:t>6/4/20</a:t>
            </a:fld>
            <a:endParaRPr lang="en-US"/>
          </a:p>
        </p:txBody>
      </p:sp>
      <p:sp>
        <p:nvSpPr>
          <p:cNvPr id="6" name="Footer Placeholder 5">
            <a:extLst>
              <a:ext uri="{FF2B5EF4-FFF2-40B4-BE49-F238E27FC236}">
                <a16:creationId xmlns:a16="http://schemas.microsoft.com/office/drawing/2014/main" id="{8C53C782-5602-F541-827D-C40237005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48FA7-CDE3-9D41-A1F5-2AEC6A62D822}"/>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354129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DED561-A596-184B-81EC-119486DF3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AC7C23-D0AE-3441-B101-445C9C9AE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EE889-74B5-774B-A80A-934FC9226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28AA7-10A3-7346-8DDD-87FDC3C5A67D}" type="datetimeFigureOut">
              <a:rPr lang="en-US" smtClean="0"/>
              <a:t>6/4/20</a:t>
            </a:fld>
            <a:endParaRPr lang="en-US"/>
          </a:p>
        </p:txBody>
      </p:sp>
      <p:sp>
        <p:nvSpPr>
          <p:cNvPr id="5" name="Footer Placeholder 4">
            <a:extLst>
              <a:ext uri="{FF2B5EF4-FFF2-40B4-BE49-F238E27FC236}">
                <a16:creationId xmlns:a16="http://schemas.microsoft.com/office/drawing/2014/main" id="{CCE0DC6F-C6CA-554C-8FF6-B085425C3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2019 360DigiTMG. All Rights Reserved</a:t>
            </a:r>
          </a:p>
        </p:txBody>
      </p:sp>
      <p:sp>
        <p:nvSpPr>
          <p:cNvPr id="6" name="Slide Number Placeholder 5">
            <a:extLst>
              <a:ext uri="{FF2B5EF4-FFF2-40B4-BE49-F238E27FC236}">
                <a16:creationId xmlns:a16="http://schemas.microsoft.com/office/drawing/2014/main" id="{05F24679-708C-9441-952E-79A749723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81F45-8F1F-AE4B-91BB-D405559C0050}" type="slidenum">
              <a:rPr lang="en-US" smtClean="0"/>
              <a:t>‹#›</a:t>
            </a:fld>
            <a:endParaRPr lang="en-US"/>
          </a:p>
        </p:txBody>
      </p:sp>
      <p:sp>
        <p:nvSpPr>
          <p:cNvPr id="8" name="Footer Placeholder 4">
            <a:extLst>
              <a:ext uri="{FF2B5EF4-FFF2-40B4-BE49-F238E27FC236}">
                <a16:creationId xmlns:a16="http://schemas.microsoft.com/office/drawing/2014/main" id="{8729ABC7-284C-4068-8628-D86B11B58074}"/>
              </a:ext>
            </a:extLst>
          </p:cNvPr>
          <p:cNvSpPr txBox="1">
            <a:spLocks/>
          </p:cNvSpPr>
          <p:nvPr userDrawn="1"/>
        </p:nvSpPr>
        <p:spPr>
          <a:xfrm>
            <a:off x="4305300" y="6603564"/>
            <a:ext cx="3581400" cy="253559"/>
          </a:xfrm>
          <a:prstGeom prst="rect">
            <a:avLst/>
          </a:prstGeom>
        </p:spPr>
        <p:txBody>
          <a:bodyPr vert="horz" lIns="68580" tIns="34290" rIns="68580" bIns="34290" rtlCol="0" anchor="ctr"/>
          <a:lstStyle>
            <a:defPPr>
              <a:defRPr lang="en-US"/>
            </a:defPPr>
            <a:lvl1pPr marL="0" algn="ctr" defTabSz="914400" rtl="0" eaLnBrk="1" latinLnBrk="0" hangingPunct="1">
              <a:defRPr sz="1400" kern="1200">
                <a:solidFill>
                  <a:schemeClr val="tx1">
                    <a:lumMod val="75000"/>
                    <a:lumOff val="2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 2019 360DigiTMG. All Rights Reserved</a:t>
            </a:r>
          </a:p>
        </p:txBody>
      </p:sp>
      <p:pic>
        <p:nvPicPr>
          <p:cNvPr id="9" name="Picture 8" descr="A picture containing drawing&#10;&#10;Description automatically generated">
            <a:extLst>
              <a:ext uri="{FF2B5EF4-FFF2-40B4-BE49-F238E27FC236}">
                <a16:creationId xmlns:a16="http://schemas.microsoft.com/office/drawing/2014/main" id="{9DA652BC-4A5B-4572-88E3-D07C0E44E08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70825" y="4113"/>
            <a:ext cx="1121175" cy="567531"/>
          </a:xfrm>
          <a:prstGeom prst="rect">
            <a:avLst/>
          </a:prstGeom>
        </p:spPr>
      </p:pic>
    </p:spTree>
    <p:extLst>
      <p:ext uri="{BB962C8B-B14F-4D97-AF65-F5344CB8AC3E}">
        <p14:creationId xmlns:p14="http://schemas.microsoft.com/office/powerpoint/2010/main" val="281329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thjhyd-jijtkduuty-o%2F&amp;data=02%7C01%7Cbharani_depurupgpmax20202%40isb.edu%7C591283f8ce9d4a3adbbe08d757ad2871%7Ca4dae44338ab404ab3319d1d337fcf37%7C0%7C0%7C637074273562469111&amp;sdata=mHNvT5XuzwLc1ICPg86Oz3fBEV6yek5vVgGwh%2FfQD8A%3D&amp;reserved=0"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thjhyd-jijtkduuty-i%2F&amp;data=02%7C01%7Cbharani_depurupgpmax20202%40isb.edu%7C591283f8ce9d4a3adbbe08d757ad2871%7Ca4dae44338ab404ab3319d1d337fcf37%7C0%7C0%7C637074273562379151&amp;sdata=cmb6BsKb9kP2xNisL4Fv0Q%2BbJTpV1klqw0GJpdAQ4S8%3D&amp;reserved=0" TargetMode="External"/><Relationship Id="rId5" Type="http://schemas.openxmlformats.org/officeDocument/2006/relationships/hyperlink" Target="https://ind01.safelinks.protection.outlook.com/?url=https%3A%2F%2Fartificialintelligence.cmail19.com%2Ft%2Fd-l-xthjhyd-jijtkduuty-k%2F&amp;data=02%7C01%7Cbharani_depurupgpmax20202%40isb.edu%7C591283f8ce9d4a3adbbe08d757ad2871%7Ca4dae44338ab404ab3319d1d337fcf37%7C0%7C0%7C637074273562439118&amp;sdata=RYTrIKzKPsrKCWvbe7misWHMCZP6SzAHKWJkot3YAw4%3D&amp;reserved=0" TargetMode="External"/><Relationship Id="rId4" Type="http://schemas.openxmlformats.org/officeDocument/2006/relationships/hyperlink" Target="https://ind01.safelinks.protection.outlook.com/?url=https%3A%2F%2Fartificialintelligence.cmail19.com%2Ft%2Fd-l-xthjhyd-jijtkduuty-u%2F&amp;data=02%7C01%7Cbharani_depurupgpmax20202%40isb.edu%7C591283f8ce9d4a3adbbe08d757ad2871%7Ca4dae44338ab404ab3319d1d337fcf37%7C0%7C0%7C637074273562459114&amp;sdata=k%2FRVgzdbSjo9R6MFxGLpVVTL6uY0B3o2RFiNOpW5ciM%3D&amp;reserved=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diydy-jijtkduuty-u%2F&amp;data=02%7C01%7Cbharani_depurupgpmax20202%40isb.edu%7C1bd4e84ca5f84a0e6b1208d756e30fc4%7Ca4dae44338ab404ab3319d1d337fcf37%7C0%7C0%7C637073405546800886&amp;sdata=a9IBcApcGvi%2BzfJYArkuaH96GelpJ1UotCQuYtdddVQ%3D&amp;reserved=0"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20.com%2Ft%2Fd-l-xtdiydy-jijtkduuty-n%2F&amp;data=02%7C01%7Cbharani_depurupgpmax20202%40isb.edu%7C1bd4e84ca5f84a0e6b1208d756e30fc4%7Ca4dae44338ab404ab3319d1d337fcf37%7C0%7C0%7C637073405546830868&amp;sdata=rNg3bU02BzhQ1d6LDfO00l9Or6F%2B0Oz8SEGFtCyCjQk%3D&amp;reserved=0" TargetMode="External"/><Relationship Id="rId5" Type="http://schemas.openxmlformats.org/officeDocument/2006/relationships/hyperlink" Target="https://ind01.safelinks.protection.outlook.com/?url=https%3A%2F%2Fartificialintelligence.cmail20.com%2Ft%2Fd-l-xtdiydy-jijtkduuty-b%2F&amp;data=02%7C01%7Cbharani_depurupgpmax20202%40isb.edu%7C1bd4e84ca5f84a0e6b1208d756e30fc4%7Ca4dae44338ab404ab3319d1d337fcf37%7C0%7C0%7C637073405546820873&amp;sdata=KPJT%2FgRjD4ql8%2FDz3XDHaUzFCL7ORGCXttq8o3s3eFA%3D&amp;reserved=0" TargetMode="External"/><Relationship Id="rId4" Type="http://schemas.openxmlformats.org/officeDocument/2006/relationships/hyperlink" Target="https://ind01.safelinks.protection.outlook.com/?url=https%3A%2F%2Fartificialintelligence.cmail20.com%2Ft%2Fd-l-xtdiydy-jijtkduuty-o%2F&amp;data=02%7C01%7Cbharani_depurupgpmax20202%40isb.edu%7C1bd4e84ca5f84a0e6b1208d756e30fc4%7Ca4dae44338ab404ab3319d1d337fcf37%7C0%7C0%7C637073405546820873&amp;sdata=s13pyHOc8ZUupuquF9XyIyQTpNGFOeaoyLIiXaca1UY%3D&amp;reserved=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diydy-jijtkduuty-x%2F&amp;data=02%7C01%7Cbharani_depurupgpmax20202%40isb.edu%7C1bd4e84ca5f84a0e6b1208d756e30fc4%7Ca4dae44338ab404ab3319d1d337fcf37%7C0%7C0%7C637073405546830868&amp;sdata=URYrLzWPrytxb6wMyfXQLaYUOo4xu0TDO8hZLER%2FWJ8%3D&amp;reserved=0"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ind01.safelinks.protection.outlook.com/?url=https%3A%2F%2Fartificialintelligence.cmail20.com%2Ft%2Fd-l-xtithyd-jijtkduuty-k%2F&amp;data=02%7C01%7Cbharani_depurupgpmax20202%40isb.edu%7C9fcf68ad6e0842e7bced08d7561a3249%7Ca4dae44338ab404ab3319d1d337fcf37%7C0%7C0%7C637072542847540963&amp;sdata=0FO7zL6c42B7O06WPWLsAzD%2FuGPUtV72OXS4pZVg7oE%3D&amp;reserved=0" TargetMode="External"/><Relationship Id="rId4" Type="http://schemas.openxmlformats.org/officeDocument/2006/relationships/hyperlink" Target="https://ind01.safelinks.protection.outlook.com/?url=https%3A%2F%2Fartificialintelligence.cmail20.com%2Ft%2Fd-l-xtithyd-jijtkduuty-d%2F&amp;data=02%7C01%7Cbharani_depurupgpmax20202%40isb.edu%7C9fcf68ad6e0842e7bced08d7561a3249%7Ca4dae44338ab404ab3319d1d337fcf37%7C0%7C0%7C637072542847510980&amp;sdata=HLuojBxv%2BTXO8uHDG5eyNmUDbA1PfEnhL6hRDdh%2BC%2Fg%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tjujhl-jijtkduuty-t%2F&amp;data=02%7C01%7Cbharani_depurupgpmax20202%40isb.edu%7Cf3e567737dfe4c2be88108d752f75716%7Ca4dae44338ab404ab3319d1d337fcf37%7C0%7C0%7C637069094610884349&amp;sdata=htvf3FdGyo79eHovwA1eeNSa7F0nk%2BQ9Z8mIJ3VCX40%3D&amp;reserved=0"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tjujhl-jijtkduuty-b%2F&amp;data=02%7C01%7Cbharani_depurupgpmax20202%40isb.edu%7Cf3e567737dfe4c2be88108d752f75716%7Ca4dae44338ab404ab3319d1d337fcf37%7C0%7C0%7C637069094611004287&amp;sdata=t0wIxxB4JNYJB7O%2FzcDEfuj0Xp0qEAHEfBXhYPxR%2Fjs%3D&amp;reserved=0" TargetMode="External"/><Relationship Id="rId5" Type="http://schemas.openxmlformats.org/officeDocument/2006/relationships/hyperlink" Target="https://ind01.safelinks.protection.outlook.com/?url=https%3A%2F%2Fartificialintelligence.cmail19.com%2Ft%2Fd-l-xtjujhl-jijtkduuty-u%2F&amp;data=02%7C01%7Cbharani_depurupgpmax20202%40isb.edu%7Cf3e567737dfe4c2be88108d752f75716%7Ca4dae44338ab404ab3319d1d337fcf37%7C0%7C0%7C637069094610994293&amp;sdata=y%2BQY8txtH%2FUGfgWgdTcBJRAVXzI2EWXPfQfI2lrmccY%3D&amp;reserved=0" TargetMode="External"/><Relationship Id="rId4" Type="http://schemas.openxmlformats.org/officeDocument/2006/relationships/hyperlink" Target="https://ind01.safelinks.protection.outlook.com/?url=https%3A%2F%2Fartificialintelligence.cmail19.com%2Ft%2Fd-l-xtjujhl-jijtkduuty-h%2F&amp;data=02%7C01%7Cbharani_depurupgpmax20202%40isb.edu%7Cf3e567737dfe4c2be88108d752f75716%7Ca4dae44338ab404ab3319d1d337fcf37%7C0%7C0%7C637069094610944319&amp;sdata=cdvSBg%2BA4w63SbpvEqotALF%2Bf%2B%2BP6SjyP2o6l7rh68k%3D&amp;reserved=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wsj.com/articles/americas-got-talent-just-not-enough-in-it-11571168626?mod=djemAIPro"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ind01.safelinks.protection.outlook.com/?url=https%3A%2F%2Fartificialintelligence.cmail20.com%2Ft%2Fd-l-xtraht-jijtkduuty-b%2F&amp;data=02%7C01%7Cbharani_depurupgpmax20202%40isb.edu%7Ca3a576f9d3e2492145a908d7509ae7f9%7Ca4dae44338ab404ab3319d1d337fcf37%7C0%7C0%7C637066498574233077&amp;sdata=8WvbtcRA8TJrWrfPCwBlJdMd57f5ULRcar5kL27lQZU%3D&amp;reserved=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lthty-jijtkduuty-t%2F&amp;data=02%7C01%7Cbharani_depurupgpmax20202%40isb.edu%7C565464c05abc4432b02408d74e3eec31%7Ca4dae44338ab404ab3319d1d337fcf37%7C0%7C0%7C637063904481814946&amp;sdata=fBFdi7Lzz6xt65h8fQyo13qpQAWOkJNP4WJEKh1hVuk%3D&amp;reserved=0"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judjdk-jijtkduuty-k%2F&amp;data=02%7C01%7Cbharani_depurupgpmax20202%40isb.edu%7Cd1c73acdf53d44a63b8608d74d7a2987%7Ca4dae44338ab404ab3319d1d337fcf37%7C0%7C0%7C637063059397226222&amp;sdata=J%2BRdt71iNcH0qdNYC6rJUBnyzrncNJyZMJ4y6VOfh44%3D&amp;reserved=0" TargetMode="External"/><Relationship Id="rId5" Type="http://schemas.openxmlformats.org/officeDocument/2006/relationships/hyperlink" Target="https://ind01.safelinks.protection.outlook.com/?url=https%3A%2F%2Fartificialintelligence.cmail19.com%2Ft%2Fd-l-xjudjdk-jijtkduuty-i%2F&amp;data=02%7C01%7Cbharani_depurupgpmax20202%40isb.edu%7Cd1c73acdf53d44a63b8608d74d7a2987%7Ca4dae44338ab404ab3319d1d337fcf37%7C0%7C0%7C637063059397186255&amp;sdata=FAxqYbqzA6rIMJid1XZUpSKXtjm8riGlHL2UW3BsKpE%3D&amp;reserved=0" TargetMode="External"/><Relationship Id="rId4" Type="http://schemas.openxmlformats.org/officeDocument/2006/relationships/hyperlink" Target="https://ind01.safelinks.protection.outlook.com/?url=https%3A%2F%2Fartificialintelligence.cmail20.com%2Ft%2Fd-l-xtlthty-jijtkduuty-d%2F&amp;data=02%7C01%7Cbharani_depurupgpmax20202%40isb.edu%7C565464c05abc4432b02408d74e3eec31%7Ca4dae44338ab404ab3319d1d337fcf37%7C0%7C0%7C637063904481864922&amp;sdata=DHvEeOLVIiiFKKXa9EE%2F78QXCCXJx7nuOkTV0TllLEg%3D&amp;reserved=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judjdk-jijtkduuty-u%2F&amp;data=02%7C01%7Cbharani_depurupgpmax20202%40isb.edu%7Cd1c73acdf53d44a63b8608d74d7a2987%7Ca4dae44338ab404ab3319d1d337fcf37%7C0%7C0%7C637063059397236217&amp;sdata=eWy1hx6DsWXvmNLvgsfOaOHCeEvcexl9elBbBBOkZUo%3D&amp;reserved=0"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ind01.safelinks.protection.outlook.com/?url=https%3A%2F%2Fartificialintelligence.cmail19.com%2Ft%2Fd-l-xjudjdk-jijtkduuty-n%2F&amp;data=02%7C01%7Cbharani_depurupgpmax20202%40isb.edu%7Cd1c73acdf53d44a63b8608d74d7a2987%7Ca4dae44338ab404ab3319d1d337fcf37%7C0%7C0%7C637063059397266199&amp;sdata=zll4eTMXJHp7g%2Ble6wZedGCDlI579U2E%2BVAyEzv6Qyo%3D&amp;reserved=0" TargetMode="External"/><Relationship Id="rId4" Type="http://schemas.openxmlformats.org/officeDocument/2006/relationships/hyperlink" Target="https://ind01.safelinks.protection.outlook.com/?url=https%3A%2F%2Fartificialintelligence.cmail19.com%2Ft%2Fd-l-xjudjdk-jijtkduuty-o%2F&amp;data=02%7C01%7Cbharani_depurupgpmax20202%40isb.edu%7Cd1c73acdf53d44a63b8608d74d7a2987%7Ca4dae44338ab404ab3319d1d337fcf37%7C0%7C0%7C637063059397246209&amp;sdata=M3OMgHKkpGjuoypDw%2Fysdj2uLj3QQokPC67Id2XlQGo%3D&amp;reserved=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omo.com/learn/data-never-sleeps-6" TargetMode="External"/><Relationship Id="rId2" Type="http://schemas.openxmlformats.org/officeDocument/2006/relationships/hyperlink" Target="http://awin.aviationweek.com/OrganizationProfiles.aspx?orgId=41340" TargetMode="External"/><Relationship Id="rId1" Type="http://schemas.openxmlformats.org/officeDocument/2006/relationships/slideLayout" Target="../slideLayouts/slideLayout2.xml"/><Relationship Id="rId5" Type="http://schemas.openxmlformats.org/officeDocument/2006/relationships/hyperlink" Target="http://www.businessworld.in/article/Adoption-Of-Big-Data-And-Data-Analytics-In-Logistics/11-08-2019-174525/" TargetMode="External"/><Relationship Id="rId4" Type="http://schemas.openxmlformats.org/officeDocument/2006/relationships/hyperlink" Target="https://www.wsj.com/articles/what-companies-should-know-when-shopping-for-ai-11564997403"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gineering.stanford.edu/magazine/article/could-machine-learning-put-impoverished-communities-back-map" TargetMode="External"/><Relationship Id="rId2" Type="http://schemas.openxmlformats.org/officeDocument/2006/relationships/hyperlink" Target="https://www.forbes.com/sites/forbestechcouncil/2019/08/21/how-to-get-your-ceo-and-managers-on-the-data-analytics-bandwagon/#2806ad015963" TargetMode="External"/><Relationship Id="rId1" Type="http://schemas.openxmlformats.org/officeDocument/2006/relationships/slideLayout" Target="../slideLayouts/slideLayout2.xml"/><Relationship Id="rId5" Type="http://schemas.openxmlformats.org/officeDocument/2006/relationships/hyperlink" Target="https://www.fortuneindia.com/opinion/creating-an-intentional-ai-future/103638" TargetMode="External"/><Relationship Id="rId4"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20.com%2Ft%2Fd-l-xihdkjy-jijtkduuty-q%2F&amp;data=02%7C01%7Cbharani_depurupgpmax20202%40isb.edu%7Cbd72afab9c254631fb5a08d764474a84%7Ca4dae44338ab404ab3319d1d337fcf37%7C0%7C0%7C637088129681049593&amp;sdata=BO0%2FCLZtXBO%2BkZRtjjyIhCE%2FVeMDnpVETxMfPu%2Bi6x8%3D&amp;reserved=0" TargetMode="External"/><Relationship Id="rId3" Type="http://schemas.openxmlformats.org/officeDocument/2006/relationships/hyperlink" Target="https://ind01.safelinks.protection.outlook.com/?url=https%3A%2F%2Fartificialintelligence.cmail20.com%2Ft%2Fd-l-xihdkjy-jijtkduuty-b%2F&amp;data=02%7C01%7Cbharani_depurupgpmax20202%40isb.edu%7Cbd72afab9c254631fb5a08d764474a84%7Ca4dae44338ab404ab3319d1d337fcf37%7C0%7C0%7C637088129681019607&amp;sdata=8%2FUSYeiyoGNjOKXcsIna9%2Ftjt6pxWdq4qSc0HksbCbc%3D&amp;reserved=0" TargetMode="External"/><Relationship Id="rId7" Type="http://schemas.openxmlformats.org/officeDocument/2006/relationships/hyperlink" Target="https://ind01.safelinks.protection.outlook.com/?url=https%3A%2F%2Fartificialintelligence.cmail20.com%2Ft%2Fd-l-xihdkjy-jijtkduuty-c%2F&amp;data=02%7C01%7Cbharani_depurupgpmax20202%40isb.edu%7Cbd72afab9c254631fb5a08d764474a84%7Ca4dae44338ab404ab3319d1d337fcf37%7C0%7C0%7C637088129681039599&amp;sdata=aokKVv5dyUlCOpn6zpmHFKL8OJsxygKb7a27CcEXJZI%3D&amp;reserved=0" TargetMode="External"/><Relationship Id="rId2" Type="http://schemas.openxmlformats.org/officeDocument/2006/relationships/hyperlink" Target="https://ind01.safelinks.protection.outlook.com/?url=https%3A%2F%2Fartificialintelligence.cmail20.com%2Ft%2Fd-l-xihdkjy-jijtkduuty-o%2F&amp;data=02%7C01%7Cbharani_depurupgpmax20202%40isb.edu%7Cbd72afab9c254631fb5a08d764474a84%7Ca4dae44338ab404ab3319d1d337fcf37%7C0%7C0%7C637088129681019607&amp;sdata=hI55XcOBFEIFhmpHWOy3UrWbSHDgE5KVDgd%2FD%2B3Z%2By8%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20.com%2Ft%2Fd-l-xihdkjy-jijtkduuty-m%2F&amp;data=02%7C01%7Cbharani_depurupgpmax20202%40isb.edu%7Cbd72afab9c254631fb5a08d764474a84%7Ca4dae44338ab404ab3319d1d337fcf37%7C0%7C0%7C637088129681039599&amp;sdata=VM%2Flp4xx4fAs6PeMQqfCwbiG7o2KPckhRvcHlPF6XNQ%3D&amp;reserved=0" TargetMode="External"/><Relationship Id="rId5" Type="http://schemas.openxmlformats.org/officeDocument/2006/relationships/hyperlink" Target="https://ind01.safelinks.protection.outlook.com/?url=https%3A%2F%2Fartificialintelligence.cmail20.com%2Ft%2Fd-l-xihdkjy-jijtkduuty-x%2F&amp;data=02%7C01%7Cbharani_depurupgpmax20202%40isb.edu%7Cbd72afab9c254631fb5a08d764474a84%7Ca4dae44338ab404ab3319d1d337fcf37%7C0%7C0%7C637088129681029601&amp;sdata=a6axlWbKH8S%2F%2FW8ftBlRBvlEXr3CVwW4ztykL7rmZlk%3D&amp;reserved=0" TargetMode="External"/><Relationship Id="rId10" Type="http://schemas.openxmlformats.org/officeDocument/2006/relationships/image" Target="../media/image18.tiff"/><Relationship Id="rId4" Type="http://schemas.openxmlformats.org/officeDocument/2006/relationships/hyperlink" Target="https://ind01.safelinks.protection.outlook.com/?url=https%3A%2F%2Fartificialintelligence.cmail20.com%2Ft%2Fd-l-xihdkjy-jijtkduuty-n%2F&amp;data=02%7C01%7Cbharani_depurupgpmax20202%40isb.edu%7Cbd72afab9c254631fb5a08d764474a84%7Ca4dae44338ab404ab3319d1d337fcf37%7C0%7C0%7C637088129681029601&amp;sdata=idcgEZUUDbvOOV7OThRZ%2BqABf6rpS6yq68ia5wOtOmU%3D&amp;reserved=0" TargetMode="External"/><Relationship Id="rId9" Type="http://schemas.openxmlformats.org/officeDocument/2006/relationships/hyperlink" Target="https://ind01.safelinks.protection.outlook.com/?url=https%3A%2F%2Fartificialintelligence.cmail20.com%2Ft%2Fd-l-xihdkjy-jijtkduuty-a%2F&amp;data=02%7C01%7Cbharani_depurupgpmax20202%40isb.edu%7Cbd72afab9c254631fb5a08d764474a84%7Ca4dae44338ab404ab3319d1d337fcf37%7C0%7C0%7C637088129681049593&amp;sdata=cpHW%2BpuQ9DJIBNb6ME3j4EVumWJBJ1AgICLbdC1gAro%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19.com%2Ft%2Fd-l-xidlkut-jijtkduuty-q%2F&amp;data=02%7C01%7Cbharani_depurupgpmax20202%40isb.edu%7C99a34ea41ea94ac9bd1f08d762b6bd09%7Ca4dae44338ab404ab3319d1d337fcf37%7C0%7C0%7C637086409327331711&amp;sdata=ncrhUTxDrz40pve6fWbUw0lY%2Bxjuf1hn1B%2BCBLbWbrw%3D&amp;reserved=0" TargetMode="External"/><Relationship Id="rId3" Type="http://schemas.openxmlformats.org/officeDocument/2006/relationships/hyperlink" Target="https://ind01.safelinks.protection.outlook.com/?url=https%3A%2F%2Fartificialintelligence.cmail20.com%2Ft%2Fd-l-xiduyty-jijtkduuty-t%2F&amp;data=02%7C01%7Cbharani_depurupgpmax20202%40isb.edu%7C2270fdcb768747996fa308d7637e5022%7Ca4dae44338ab404ab3319d1d337fcf37%7C0%7C0%7C637087266481862920&amp;sdata=xQfcO5kprl3csptMO3UhMCJsKF1BQmpLAvpyPAh9rc0%3D&amp;reserved=0" TargetMode="External"/><Relationship Id="rId7" Type="http://schemas.openxmlformats.org/officeDocument/2006/relationships/hyperlink" Target="https://ind01.safelinks.protection.outlook.com/?url=https%3A%2F%2Fartificialintelligence.cmail19.com%2Ft%2Fd-l-xidlkut-jijtkduuty-c%2F&amp;data=02%7C01%7Cbharani_depurupgpmax20202%40isb.edu%7C99a34ea41ea94ac9bd1f08d762b6bd09%7Ca4dae44338ab404ab3319d1d337fcf37%7C0%7C0%7C637086409327321718&amp;sdata=nCPSBocITOrlSyzFW8h%2BszefFFvaPXh%2BS9PPiS5hkn0%3D&amp;reserved=0" TargetMode="External"/><Relationship Id="rId2" Type="http://schemas.openxmlformats.org/officeDocument/2006/relationships/hyperlink" Target="https://ind01.safelinks.protection.outlook.com/?url=https%3A%2F%2Fartificialintelligence.cmail20.com%2Ft%2Fd-l-xiduyty-jijtkduuty-k%2F&amp;data=02%7C01%7Cbharani_depurupgpmax20202%40isb.edu%7C2270fdcb768747996fa308d7637e5022%7Ca4dae44338ab404ab3319d1d337fcf37%7C0%7C0%7C637087266481892901&amp;sdata=o1irmnEkzATREv7zSy7ivVddiX2RMn6RQ1jZMBiO9Gc%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19.com%2Ft%2Fd-l-xidlkut-jijtkduuty-m%2F&amp;data=02%7C01%7Cbharani_depurupgpmax20202%40isb.edu%7C99a34ea41ea94ac9bd1f08d762b6bd09%7Ca4dae44338ab404ab3319d1d337fcf37%7C0%7C0%7C637086409327321718&amp;sdata=MzLtr602QcUT0nC6QxrQR6d0%2Bwcon21%2Bd0hJZ3We2cM%3D&amp;reserved=0" TargetMode="External"/><Relationship Id="rId5" Type="http://schemas.openxmlformats.org/officeDocument/2006/relationships/hyperlink" Target="https://ind01.safelinks.protection.outlook.com/?url=https%3A%2F%2Fartificialintelligence.cmail20.com%2Ft%2Fd-l-xiduyty-jijtkduuty-d%2F&amp;data=02%7C01%7Cbharani_depurupgpmax20202%40isb.edu%7C2270fdcb768747996fa308d7637e5022%7Ca4dae44338ab404ab3319d1d337fcf37%7C0%7C0%7C637087266481872918&amp;sdata=HwkAV5mlIr%2FsOn3tzEuIKuUNX2bRxCZ1F6FjFP5kbKw%3D&amp;reserved=0" TargetMode="External"/><Relationship Id="rId10" Type="http://schemas.openxmlformats.org/officeDocument/2006/relationships/image" Target="../media/image19.tiff"/><Relationship Id="rId4" Type="http://schemas.openxmlformats.org/officeDocument/2006/relationships/hyperlink" Target="https://ind01.safelinks.protection.outlook.com/?url=https%3A%2F%2Fartificialintelligence.cmail20.com%2Ft%2Fd-l-xiduyty-jijtkduuty-i%2F&amp;data=02%7C01%7Cbharani_depurupgpmax20202%40isb.edu%7C2270fdcb768747996fa308d7637e5022%7Ca4dae44338ab404ab3319d1d337fcf37%7C0%7C0%7C637087266481862920&amp;sdata=qoZupga09EXVgV87Q2p3LI%2Bu8Uw4uRujvggiL7hjl9c%3D&amp;reserved=0" TargetMode="External"/><Relationship Id="rId9" Type="http://schemas.openxmlformats.org/officeDocument/2006/relationships/hyperlink" Target="https://ind01.safelinks.protection.outlook.com/?url=https%3A%2F%2Fartificialintelligence.cmail19.com%2Ft%2Fd-l-xidlkut-jijtkduuty-a%2F&amp;data=02%7C01%7Cbharani_depurupgpmax20202%40isb.edu%7C99a34ea41ea94ac9bd1f08d762b6bd09%7Ca4dae44338ab404ab3319d1d337fcf37%7C0%7C0%7C637086409327331711&amp;sdata=RyZ6RQHsIMbXYOKLARhkmu7bWuBr8XCt1xGNeGHUgNE%3D&amp;reserved=0"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20.com%2Ft%2Fd-l-xiduyty-jijtkduuty-v%2F&amp;data=02%7C01%7Cbharani_depurupgpmax20202%40isb.edu%7C2270fdcb768747996fa308d7637e5022%7Ca4dae44338ab404ab3319d1d337fcf37%7C0%7C0%7C637087266481982850&amp;sdata=A11mSMNJyoYnrzVUm%2BJuNkmQknEpZYQb8waBB9TAstQ%3D&amp;reserved=0" TargetMode="External"/><Relationship Id="rId3" Type="http://schemas.openxmlformats.org/officeDocument/2006/relationships/hyperlink" Target="https://ind01.safelinks.protection.outlook.com/?url=https%3A%2F%2Fartificialintelligence.cmail20.com%2Ft%2Fd-l-xiduyty-jijtkduuty-c%2F&amp;data=02%7C01%7Cbharani_depurupgpmax20202%40isb.edu%7C2270fdcb768747996fa308d7637e5022%7Ca4dae44338ab404ab3319d1d337fcf37%7C0%7C0%7C637087266481962862&amp;sdata=DcHlf%2BJEGMHPZEzGSBLhTcY5ZSyn3k0dvG7EeWM5tag%3D&amp;reserved=0" TargetMode="External"/><Relationship Id="rId7" Type="http://schemas.openxmlformats.org/officeDocument/2006/relationships/hyperlink" Target="https://ind01.safelinks.protection.outlook.com/?url=https%3A%2F%2Fartificialintelligence.cmail20.com%2Ft%2Fd-l-xiduyty-jijtkduuty-z%2F&amp;data=02%7C01%7Cbharani_depurupgpmax20202%40isb.edu%7C2270fdcb768747996fa308d7637e5022%7Ca4dae44338ab404ab3319d1d337fcf37%7C0%7C0%7C637087266481982850&amp;sdata=%2BtnyhY%2F1%2Fwah0Vx5cOcM7NKf0ytw2DggGFxe2YcWVXY%3D&amp;reserved=0" TargetMode="External"/><Relationship Id="rId12" Type="http://schemas.openxmlformats.org/officeDocument/2006/relationships/image" Target="../media/image21.tiff"/><Relationship Id="rId2" Type="http://schemas.openxmlformats.org/officeDocument/2006/relationships/hyperlink" Target="https://ind01.safelinks.protection.outlook.com/?url=https%3A%2F%2Fartificialintelligence.cmail20.com%2Ft%2Fd-l-xiduyty-jijtkduuty-m%2F&amp;data=02%7C01%7Cbharani_depurupgpmax20202%40isb.edu%7C2270fdcb768747996fa308d7637e5022%7Ca4dae44338ab404ab3319d1d337fcf37%7C0%7C0%7C637087266481952868&amp;sdata=4BTpqwdOXPwxS%2BAZc1Lfj6AwxhX5A71pKU7Xf3VHwm4%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20.com%2Ft%2Fd-l-xiduyty-jijtkduuty-f%2F&amp;data=02%7C01%7Cbharani_depurupgpmax20202%40isb.edu%7C2270fdcb768747996fa308d7637e5022%7Ca4dae44338ab404ab3319d1d337fcf37%7C0%7C0%7C637087266481972857&amp;sdata=hOEAeOFZnbbpO74HdYNHdTNxkhC3%2BN9fZFlj4BIpurc%3D&amp;reserved=0" TargetMode="External"/><Relationship Id="rId11" Type="http://schemas.openxmlformats.org/officeDocument/2006/relationships/image" Target="../media/image20.tiff"/><Relationship Id="rId5" Type="http://schemas.openxmlformats.org/officeDocument/2006/relationships/hyperlink" Target="https://ind01.safelinks.protection.outlook.com/?url=https%3A%2F%2Fartificialintelligence.cmail20.com%2Ft%2Fd-l-xiduyty-jijtkduuty-a%2F&amp;data=02%7C01%7Cbharani_depurupgpmax20202%40isb.edu%7C2270fdcb768747996fa308d7637e5022%7Ca4dae44338ab404ab3319d1d337fcf37%7C0%7C0%7C637087266481972857&amp;sdata=36DUzpSeVt1SVEL%2FFPdXM9i8ReHOYEJ%2B7GgX4jXs1U8%3D&amp;reserved=0" TargetMode="External"/><Relationship Id="rId10" Type="http://schemas.openxmlformats.org/officeDocument/2006/relationships/hyperlink" Target="https://ind01.safelinks.protection.outlook.com/?url=https%3A%2F%2Fartificialintelligence.cmail20.com%2Ft%2Fd-l-xiduyty-jijtkduuty-s%2F&amp;data=02%7C01%7Cbharani_depurupgpmax20202%40isb.edu%7C2270fdcb768747996fa308d7637e5022%7Ca4dae44338ab404ab3319d1d337fcf37%7C0%7C0%7C637087266481992844&amp;sdata=cZHzBLJ7vei%2B%2FFBdDOls%2F7dtvA5N4Jsj5e%2FM1ZmKRZg%3D&amp;reserved=0" TargetMode="External"/><Relationship Id="rId4" Type="http://schemas.openxmlformats.org/officeDocument/2006/relationships/hyperlink" Target="https://ind01.safelinks.protection.outlook.com/?url=https%3A%2F%2Fartificialintelligence.cmail20.com%2Ft%2Fd-l-xiduyty-jijtkduuty-q%2F&amp;data=02%7C01%7Cbharani_depurupgpmax20202%40isb.edu%7C2270fdcb768747996fa308d7637e5022%7Ca4dae44338ab404ab3319d1d337fcf37%7C0%7C0%7C637087266481962862&amp;sdata=7de8%2FZkdt89Tffo56KExzsuo5VgrMyYwLV1spHEBhBQ%3D&amp;reserved=0" TargetMode="External"/><Relationship Id="rId9" Type="http://schemas.openxmlformats.org/officeDocument/2006/relationships/hyperlink" Target="https://ind01.safelinks.protection.outlook.com/?url=https%3A%2F%2Fartificialintelligence.cmail20.com%2Ft%2Fd-l-xiduyty-jijtkduuty-e%2F&amp;data=02%7C01%7Cbharani_depurupgpmax20202%40isb.edu%7C2270fdcb768747996fa308d7637e5022%7Ca4dae44338ab404ab3319d1d337fcf37%7C0%7C0%7C637087266481982850&amp;sdata=0uTUwJqYSr0bQ6nTjLJmkilGy3MYC5R5x8n9RDLc8ss%3D&amp;reserved=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360digitmg.com/2019/08/18/high-level-project-management-overview-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p:cNvSpPr txBox="1"/>
          <p:nvPr/>
        </p:nvSpPr>
        <p:spPr>
          <a:xfrm>
            <a:off x="655319" y="97822"/>
            <a:ext cx="10881362" cy="664797"/>
          </a:xfrm>
          <a:prstGeom prst="rect">
            <a:avLst/>
          </a:prstGeom>
        </p:spPr>
        <p:txBody>
          <a:bodyPr vert="horz" wrap="square" lIns="0" tIns="0" rIns="0" bIns="0" rtlCol="0">
            <a:spAutoFit/>
          </a:bodyPr>
          <a:lstStyle/>
          <a:p>
            <a:pPr marL="2976718" marR="6096" indent="-2962241" algn="ctr"/>
            <a:r>
              <a:rPr lang="en-US" sz="4320" b="1" spc="-24" dirty="0">
                <a:solidFill>
                  <a:schemeClr val="accent1">
                    <a:lumMod val="75000"/>
                  </a:schemeClr>
                </a:solidFill>
                <a:latin typeface="Times New Roman"/>
                <a:cs typeface="Times New Roman"/>
              </a:rPr>
              <a:t>Practical Data Scientist Program</a:t>
            </a:r>
          </a:p>
        </p:txBody>
      </p:sp>
      <p:sp>
        <p:nvSpPr>
          <p:cNvPr id="23" name="Rectangle 22"/>
          <p:cNvSpPr/>
          <p:nvPr/>
        </p:nvSpPr>
        <p:spPr>
          <a:xfrm>
            <a:off x="2072640" y="1543012"/>
            <a:ext cx="3637862" cy="720197"/>
          </a:xfrm>
          <a:prstGeom prst="rect">
            <a:avLst/>
          </a:prstGeom>
        </p:spPr>
        <p:txBody>
          <a:bodyPr wrap="square" lIns="0" tIns="0" rIns="0" bIns="0" anchor="ctr" anchorCtr="0">
            <a:noAutofit/>
          </a:bodyPr>
          <a:lstStyle/>
          <a:p>
            <a:pPr algn="r" defTabSz="1097280">
              <a:defRPr/>
            </a:pPr>
            <a:r>
              <a:rPr lang="en-US" sz="3360" i="1" kern="0" dirty="0">
                <a:solidFill>
                  <a:sysClr val="window" lastClr="FFFFFF"/>
                </a:solidFill>
              </a:rPr>
              <a:t>R</a:t>
            </a:r>
          </a:p>
        </p:txBody>
      </p:sp>
      <p:sp>
        <p:nvSpPr>
          <p:cNvPr id="24" name="Rectangle 23"/>
          <p:cNvSpPr/>
          <p:nvPr/>
        </p:nvSpPr>
        <p:spPr>
          <a:xfrm>
            <a:off x="6464688" y="1543012"/>
            <a:ext cx="4203312" cy="720197"/>
          </a:xfrm>
          <a:prstGeom prst="rect">
            <a:avLst/>
          </a:prstGeom>
        </p:spPr>
        <p:txBody>
          <a:bodyPr wrap="square" lIns="0" tIns="0" rIns="0" bIns="0" anchor="ctr" anchorCtr="0">
            <a:noAutofit/>
          </a:bodyPr>
          <a:lstStyle/>
          <a:p>
            <a:pPr defTabSz="1097280">
              <a:defRPr/>
            </a:pPr>
            <a:r>
              <a:rPr lang="en-US" sz="3360" i="1" kern="0" dirty="0">
                <a:solidFill>
                  <a:sysClr val="window" lastClr="FFFFFF"/>
                </a:solidFill>
              </a:rPr>
              <a:t>Python</a:t>
            </a:r>
          </a:p>
        </p:txBody>
      </p:sp>
      <p:pic>
        <p:nvPicPr>
          <p:cNvPr id="29" name="Picture 28"/>
          <p:cNvPicPr>
            <a:picLocks noChangeAspect="1"/>
          </p:cNvPicPr>
          <p:nvPr/>
        </p:nvPicPr>
        <p:blipFill>
          <a:blip r:embed="rId3"/>
          <a:stretch>
            <a:fillRect/>
          </a:stretch>
        </p:blipFill>
        <p:spPr>
          <a:xfrm>
            <a:off x="8566344" y="882507"/>
            <a:ext cx="1364607" cy="1364607"/>
          </a:xfrm>
          <a:prstGeom prst="rect">
            <a:avLst/>
          </a:prstGeom>
        </p:spPr>
      </p:pic>
      <p:pic>
        <p:nvPicPr>
          <p:cNvPr id="4" name="Picture 3">
            <a:extLst>
              <a:ext uri="{FF2B5EF4-FFF2-40B4-BE49-F238E27FC236}">
                <a16:creationId xmlns:a16="http://schemas.microsoft.com/office/drawing/2014/main" id="{BB660ED1-92FA-4640-B0B9-A44D3524A1C8}"/>
              </a:ext>
            </a:extLst>
          </p:cNvPr>
          <p:cNvPicPr>
            <a:picLocks noChangeAspect="1"/>
          </p:cNvPicPr>
          <p:nvPr/>
        </p:nvPicPr>
        <p:blipFill>
          <a:blip r:embed="rId4"/>
          <a:stretch>
            <a:fillRect/>
          </a:stretch>
        </p:blipFill>
        <p:spPr>
          <a:xfrm>
            <a:off x="616494" y="1384236"/>
            <a:ext cx="1386714" cy="1149958"/>
          </a:xfrm>
          <a:prstGeom prst="rect">
            <a:avLst/>
          </a:prstGeom>
        </p:spPr>
      </p:pic>
      <p:pic>
        <p:nvPicPr>
          <p:cNvPr id="5" name="Picture 4">
            <a:extLst>
              <a:ext uri="{FF2B5EF4-FFF2-40B4-BE49-F238E27FC236}">
                <a16:creationId xmlns:a16="http://schemas.microsoft.com/office/drawing/2014/main" id="{4172F6C3-ABE0-5B48-A404-90A9D8D3F07C}"/>
              </a:ext>
            </a:extLst>
          </p:cNvPr>
          <p:cNvPicPr>
            <a:picLocks noChangeAspect="1"/>
          </p:cNvPicPr>
          <p:nvPr/>
        </p:nvPicPr>
        <p:blipFill>
          <a:blip r:embed="rId5"/>
          <a:stretch>
            <a:fillRect/>
          </a:stretch>
        </p:blipFill>
        <p:spPr>
          <a:xfrm>
            <a:off x="9188315" y="3032884"/>
            <a:ext cx="2272372" cy="655492"/>
          </a:xfrm>
          <a:prstGeom prst="rect">
            <a:avLst/>
          </a:prstGeom>
        </p:spPr>
      </p:pic>
      <p:pic>
        <p:nvPicPr>
          <p:cNvPr id="6" name="Picture 5">
            <a:extLst>
              <a:ext uri="{FF2B5EF4-FFF2-40B4-BE49-F238E27FC236}">
                <a16:creationId xmlns:a16="http://schemas.microsoft.com/office/drawing/2014/main" id="{9D3A519C-3CFB-7C42-B5F9-29FFC56C3E1B}"/>
              </a:ext>
            </a:extLst>
          </p:cNvPr>
          <p:cNvPicPr>
            <a:picLocks noChangeAspect="1"/>
          </p:cNvPicPr>
          <p:nvPr/>
        </p:nvPicPr>
        <p:blipFill>
          <a:blip r:embed="rId6"/>
          <a:stretch>
            <a:fillRect/>
          </a:stretch>
        </p:blipFill>
        <p:spPr>
          <a:xfrm>
            <a:off x="10243772" y="4181789"/>
            <a:ext cx="1216915" cy="1494035"/>
          </a:xfrm>
          <a:prstGeom prst="rect">
            <a:avLst/>
          </a:prstGeom>
        </p:spPr>
      </p:pic>
      <p:pic>
        <p:nvPicPr>
          <p:cNvPr id="2" name="Picture 1">
            <a:extLst>
              <a:ext uri="{FF2B5EF4-FFF2-40B4-BE49-F238E27FC236}">
                <a16:creationId xmlns:a16="http://schemas.microsoft.com/office/drawing/2014/main" id="{4B245587-E897-FD47-BFE4-F709C68C6401}"/>
              </a:ext>
            </a:extLst>
          </p:cNvPr>
          <p:cNvPicPr>
            <a:picLocks noChangeAspect="1"/>
          </p:cNvPicPr>
          <p:nvPr/>
        </p:nvPicPr>
        <p:blipFill>
          <a:blip r:embed="rId7"/>
          <a:stretch>
            <a:fillRect/>
          </a:stretch>
        </p:blipFill>
        <p:spPr>
          <a:xfrm>
            <a:off x="1781098" y="3309359"/>
            <a:ext cx="2596596" cy="597217"/>
          </a:xfrm>
          <a:prstGeom prst="rect">
            <a:avLst/>
          </a:prstGeom>
        </p:spPr>
      </p:pic>
      <p:pic>
        <p:nvPicPr>
          <p:cNvPr id="8" name="Picture 7">
            <a:extLst>
              <a:ext uri="{FF2B5EF4-FFF2-40B4-BE49-F238E27FC236}">
                <a16:creationId xmlns:a16="http://schemas.microsoft.com/office/drawing/2014/main" id="{688B09A1-AF5F-4B47-85C4-D7E97C53C4F8}"/>
              </a:ext>
            </a:extLst>
          </p:cNvPr>
          <p:cNvPicPr>
            <a:picLocks noChangeAspect="1"/>
          </p:cNvPicPr>
          <p:nvPr/>
        </p:nvPicPr>
        <p:blipFill>
          <a:blip r:embed="rId8"/>
          <a:stretch>
            <a:fillRect/>
          </a:stretch>
        </p:blipFill>
        <p:spPr>
          <a:xfrm>
            <a:off x="3773460" y="4998881"/>
            <a:ext cx="1968500" cy="1028700"/>
          </a:xfrm>
          <a:prstGeom prst="rect">
            <a:avLst/>
          </a:prstGeom>
        </p:spPr>
      </p:pic>
      <p:pic>
        <p:nvPicPr>
          <p:cNvPr id="9" name="Picture 8">
            <a:extLst>
              <a:ext uri="{FF2B5EF4-FFF2-40B4-BE49-F238E27FC236}">
                <a16:creationId xmlns:a16="http://schemas.microsoft.com/office/drawing/2014/main" id="{EED24868-7A6E-7646-8E27-EEFB80BE4FB1}"/>
              </a:ext>
            </a:extLst>
          </p:cNvPr>
          <p:cNvPicPr>
            <a:picLocks noChangeAspect="1"/>
          </p:cNvPicPr>
          <p:nvPr/>
        </p:nvPicPr>
        <p:blipFill>
          <a:blip r:embed="rId9"/>
          <a:stretch>
            <a:fillRect/>
          </a:stretch>
        </p:blipFill>
        <p:spPr>
          <a:xfrm>
            <a:off x="6096000" y="2923714"/>
            <a:ext cx="1803721" cy="1803721"/>
          </a:xfrm>
          <a:prstGeom prst="rect">
            <a:avLst/>
          </a:prstGeom>
        </p:spPr>
      </p:pic>
      <p:pic>
        <p:nvPicPr>
          <p:cNvPr id="11" name="Picture 10">
            <a:extLst>
              <a:ext uri="{FF2B5EF4-FFF2-40B4-BE49-F238E27FC236}">
                <a16:creationId xmlns:a16="http://schemas.microsoft.com/office/drawing/2014/main" id="{D0F13751-DF02-7E4F-B5EB-04EE9975AD59}"/>
              </a:ext>
            </a:extLst>
          </p:cNvPr>
          <p:cNvPicPr>
            <a:picLocks noChangeAspect="1"/>
          </p:cNvPicPr>
          <p:nvPr/>
        </p:nvPicPr>
        <p:blipFill>
          <a:blip r:embed="rId10"/>
          <a:stretch>
            <a:fillRect/>
          </a:stretch>
        </p:blipFill>
        <p:spPr>
          <a:xfrm>
            <a:off x="7207128" y="5116956"/>
            <a:ext cx="1757766" cy="914038"/>
          </a:xfrm>
          <a:prstGeom prst="rect">
            <a:avLst/>
          </a:prstGeom>
        </p:spPr>
      </p:pic>
      <p:pic>
        <p:nvPicPr>
          <p:cNvPr id="12" name="Picture 11">
            <a:extLst>
              <a:ext uri="{FF2B5EF4-FFF2-40B4-BE49-F238E27FC236}">
                <a16:creationId xmlns:a16="http://schemas.microsoft.com/office/drawing/2014/main" id="{C7FFA893-EBF8-9C46-B539-449F9B75BBCC}"/>
              </a:ext>
            </a:extLst>
          </p:cNvPr>
          <p:cNvPicPr>
            <a:picLocks noChangeAspect="1"/>
          </p:cNvPicPr>
          <p:nvPr/>
        </p:nvPicPr>
        <p:blipFill>
          <a:blip r:embed="rId11"/>
          <a:stretch>
            <a:fillRect/>
          </a:stretch>
        </p:blipFill>
        <p:spPr>
          <a:xfrm>
            <a:off x="798285" y="4681742"/>
            <a:ext cx="1862485" cy="633245"/>
          </a:xfrm>
          <a:prstGeom prst="rect">
            <a:avLst/>
          </a:prstGeom>
        </p:spPr>
      </p:pic>
      <p:pic>
        <p:nvPicPr>
          <p:cNvPr id="14" name="Picture 13">
            <a:extLst>
              <a:ext uri="{FF2B5EF4-FFF2-40B4-BE49-F238E27FC236}">
                <a16:creationId xmlns:a16="http://schemas.microsoft.com/office/drawing/2014/main" id="{AD57C146-026E-0E4B-8463-87E173626890}"/>
              </a:ext>
            </a:extLst>
          </p:cNvPr>
          <p:cNvPicPr>
            <a:picLocks noChangeAspect="1"/>
          </p:cNvPicPr>
          <p:nvPr/>
        </p:nvPicPr>
        <p:blipFill>
          <a:blip r:embed="rId12"/>
          <a:stretch>
            <a:fillRect/>
          </a:stretch>
        </p:blipFill>
        <p:spPr>
          <a:xfrm>
            <a:off x="3380225" y="1309015"/>
            <a:ext cx="3333205" cy="1225178"/>
          </a:xfrm>
          <a:prstGeom prst="rect">
            <a:avLst/>
          </a:prstGeom>
        </p:spPr>
      </p:pic>
      <p:sp>
        <p:nvSpPr>
          <p:cNvPr id="15" name="TextBox 14">
            <a:extLst>
              <a:ext uri="{FF2B5EF4-FFF2-40B4-BE49-F238E27FC236}">
                <a16:creationId xmlns:a16="http://schemas.microsoft.com/office/drawing/2014/main" id="{3016B03E-C939-4240-A0F8-AEBE84958619}"/>
              </a:ext>
            </a:extLst>
          </p:cNvPr>
          <p:cNvSpPr txBox="1"/>
          <p:nvPr/>
        </p:nvSpPr>
        <p:spPr>
          <a:xfrm>
            <a:off x="9104811" y="-14369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31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5A8EBB-6073-644A-AE76-A882A0E1914B}"/>
              </a:ext>
            </a:extLst>
          </p:cNvPr>
          <p:cNvSpPr txBox="1">
            <a:spLocks/>
          </p:cNvSpPr>
          <p:nvPr/>
        </p:nvSpPr>
        <p:spPr>
          <a:xfrm>
            <a:off x="-1" y="1"/>
            <a:ext cx="5438899" cy="77189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40" dirty="0">
                <a:solidFill>
                  <a:schemeClr val="accent5">
                    <a:lumMod val="75000"/>
                  </a:schemeClr>
                </a:solidFill>
                <a:latin typeface="Times New Roman" pitchFamily="18" charset="0"/>
                <a:cs typeface="Times New Roman" pitchFamily="18" charset="0"/>
              </a:rPr>
              <a:t>Detailed Curriculum</a:t>
            </a:r>
          </a:p>
        </p:txBody>
      </p:sp>
      <p:sp>
        <p:nvSpPr>
          <p:cNvPr id="3" name="TextBox 2">
            <a:extLst>
              <a:ext uri="{FF2B5EF4-FFF2-40B4-BE49-F238E27FC236}">
                <a16:creationId xmlns:a16="http://schemas.microsoft.com/office/drawing/2014/main" id="{18637641-DA7A-4347-AD53-7AE77B2108F6}"/>
              </a:ext>
            </a:extLst>
          </p:cNvPr>
          <p:cNvSpPr txBox="1"/>
          <p:nvPr/>
        </p:nvSpPr>
        <p:spPr>
          <a:xfrm>
            <a:off x="332931" y="5272929"/>
            <a:ext cx="3598224" cy="369332"/>
          </a:xfrm>
          <a:prstGeom prst="rect">
            <a:avLst/>
          </a:prstGeom>
          <a:noFill/>
        </p:spPr>
        <p:txBody>
          <a:bodyPr wrap="square" rtlCol="0">
            <a:spAutoFit/>
          </a:bodyPr>
          <a:lstStyle/>
          <a:p>
            <a:r>
              <a:rPr lang="en-US" dirty="0"/>
              <a:t>Computer Vision </a:t>
            </a:r>
          </a:p>
        </p:txBody>
      </p:sp>
      <p:sp>
        <p:nvSpPr>
          <p:cNvPr id="37" name="TextBox 36">
            <a:extLst>
              <a:ext uri="{FF2B5EF4-FFF2-40B4-BE49-F238E27FC236}">
                <a16:creationId xmlns:a16="http://schemas.microsoft.com/office/drawing/2014/main" id="{0A310CDD-9C4D-154A-973B-678371F13BF7}"/>
              </a:ext>
            </a:extLst>
          </p:cNvPr>
          <p:cNvSpPr txBox="1"/>
          <p:nvPr/>
        </p:nvSpPr>
        <p:spPr>
          <a:xfrm>
            <a:off x="3822670" y="2323422"/>
            <a:ext cx="4072442" cy="923330"/>
          </a:xfrm>
          <a:prstGeom prst="rect">
            <a:avLst/>
          </a:prstGeom>
          <a:noFill/>
        </p:spPr>
        <p:txBody>
          <a:bodyPr wrap="square" rtlCol="0">
            <a:spAutoFit/>
          </a:bodyPr>
          <a:lstStyle/>
          <a:p>
            <a:r>
              <a:rPr lang="en-US" dirty="0"/>
              <a:t>Autoencoders &amp; VAEs</a:t>
            </a:r>
          </a:p>
          <a:p>
            <a:r>
              <a:rPr lang="en-US" dirty="0"/>
              <a:t>Restricted Boltzmann Machines (RBM)</a:t>
            </a:r>
          </a:p>
          <a:p>
            <a:r>
              <a:rPr lang="en-US" dirty="0"/>
              <a:t>Deep Belief Networks (DBN)</a:t>
            </a:r>
          </a:p>
        </p:txBody>
      </p:sp>
      <p:sp>
        <p:nvSpPr>
          <p:cNvPr id="13" name="TextBox 12">
            <a:extLst>
              <a:ext uri="{FF2B5EF4-FFF2-40B4-BE49-F238E27FC236}">
                <a16:creationId xmlns:a16="http://schemas.microsoft.com/office/drawing/2014/main" id="{8709AD72-8E43-5B4E-8F7D-BA6F8E15B409}"/>
              </a:ext>
            </a:extLst>
          </p:cNvPr>
          <p:cNvSpPr txBox="1"/>
          <p:nvPr/>
        </p:nvSpPr>
        <p:spPr>
          <a:xfrm>
            <a:off x="332931" y="797511"/>
            <a:ext cx="3598224" cy="369332"/>
          </a:xfrm>
          <a:prstGeom prst="rect">
            <a:avLst/>
          </a:prstGeom>
          <a:noFill/>
        </p:spPr>
        <p:txBody>
          <a:bodyPr wrap="square" rtlCol="0">
            <a:spAutoFit/>
          </a:bodyPr>
          <a:lstStyle/>
          <a:p>
            <a:r>
              <a:rPr lang="en-US" dirty="0"/>
              <a:t>Python &amp; R programming</a:t>
            </a:r>
          </a:p>
        </p:txBody>
      </p:sp>
      <p:sp>
        <p:nvSpPr>
          <p:cNvPr id="14" name="TextBox 13">
            <a:extLst>
              <a:ext uri="{FF2B5EF4-FFF2-40B4-BE49-F238E27FC236}">
                <a16:creationId xmlns:a16="http://schemas.microsoft.com/office/drawing/2014/main" id="{D72C6B9E-2164-5043-8CB1-911215965CA3}"/>
              </a:ext>
            </a:extLst>
          </p:cNvPr>
          <p:cNvSpPr txBox="1"/>
          <p:nvPr/>
        </p:nvSpPr>
        <p:spPr>
          <a:xfrm>
            <a:off x="332931" y="1490008"/>
            <a:ext cx="3598224" cy="369332"/>
          </a:xfrm>
          <a:prstGeom prst="rect">
            <a:avLst/>
          </a:prstGeom>
          <a:noFill/>
        </p:spPr>
        <p:txBody>
          <a:bodyPr wrap="square" rtlCol="0">
            <a:spAutoFit/>
          </a:bodyPr>
          <a:lstStyle/>
          <a:p>
            <a:r>
              <a:rPr lang="en-US" dirty="0"/>
              <a:t>Mathematical Foundations</a:t>
            </a:r>
          </a:p>
        </p:txBody>
      </p:sp>
      <p:sp>
        <p:nvSpPr>
          <p:cNvPr id="15" name="TextBox 14">
            <a:extLst>
              <a:ext uri="{FF2B5EF4-FFF2-40B4-BE49-F238E27FC236}">
                <a16:creationId xmlns:a16="http://schemas.microsoft.com/office/drawing/2014/main" id="{1A320174-3B4B-5B4B-9BFC-191B8CA38F36}"/>
              </a:ext>
            </a:extLst>
          </p:cNvPr>
          <p:cNvSpPr txBox="1"/>
          <p:nvPr/>
        </p:nvSpPr>
        <p:spPr>
          <a:xfrm>
            <a:off x="332931" y="2182505"/>
            <a:ext cx="3598224" cy="369332"/>
          </a:xfrm>
          <a:prstGeom prst="rect">
            <a:avLst/>
          </a:prstGeom>
          <a:noFill/>
        </p:spPr>
        <p:txBody>
          <a:bodyPr wrap="square" rtlCol="0">
            <a:spAutoFit/>
          </a:bodyPr>
          <a:lstStyle/>
          <a:p>
            <a:r>
              <a:rPr lang="en-US" dirty="0"/>
              <a:t>Machine Learning Primer</a:t>
            </a:r>
          </a:p>
        </p:txBody>
      </p:sp>
      <p:sp>
        <p:nvSpPr>
          <p:cNvPr id="16" name="TextBox 15">
            <a:extLst>
              <a:ext uri="{FF2B5EF4-FFF2-40B4-BE49-F238E27FC236}">
                <a16:creationId xmlns:a16="http://schemas.microsoft.com/office/drawing/2014/main" id="{77830356-D3BE-764A-923C-8E196B606CC8}"/>
              </a:ext>
            </a:extLst>
          </p:cNvPr>
          <p:cNvSpPr txBox="1"/>
          <p:nvPr/>
        </p:nvSpPr>
        <p:spPr>
          <a:xfrm>
            <a:off x="332931" y="3727717"/>
            <a:ext cx="3598224" cy="369332"/>
          </a:xfrm>
          <a:prstGeom prst="rect">
            <a:avLst/>
          </a:prstGeom>
          <a:noFill/>
        </p:spPr>
        <p:txBody>
          <a:bodyPr wrap="square" rtlCol="0">
            <a:spAutoFit/>
          </a:bodyPr>
          <a:lstStyle/>
          <a:p>
            <a:r>
              <a:rPr lang="en-US" dirty="0"/>
              <a:t>Perceptron Algorithm</a:t>
            </a:r>
          </a:p>
        </p:txBody>
      </p:sp>
      <p:sp>
        <p:nvSpPr>
          <p:cNvPr id="17" name="TextBox 16">
            <a:extLst>
              <a:ext uri="{FF2B5EF4-FFF2-40B4-BE49-F238E27FC236}">
                <a16:creationId xmlns:a16="http://schemas.microsoft.com/office/drawing/2014/main" id="{26634DD2-E987-1D48-82DF-4ABF714CEB40}"/>
              </a:ext>
            </a:extLst>
          </p:cNvPr>
          <p:cNvSpPr txBox="1"/>
          <p:nvPr/>
        </p:nvSpPr>
        <p:spPr>
          <a:xfrm>
            <a:off x="332931" y="4513505"/>
            <a:ext cx="3598224" cy="369332"/>
          </a:xfrm>
          <a:prstGeom prst="rect">
            <a:avLst/>
          </a:prstGeom>
          <a:noFill/>
        </p:spPr>
        <p:txBody>
          <a:bodyPr wrap="square" rtlCol="0">
            <a:spAutoFit/>
          </a:bodyPr>
          <a:lstStyle/>
          <a:p>
            <a:r>
              <a:rPr lang="en-US" dirty="0"/>
              <a:t>Multilayer Perceptron (MLP) / ANN</a:t>
            </a:r>
          </a:p>
        </p:txBody>
      </p:sp>
      <p:sp>
        <p:nvSpPr>
          <p:cNvPr id="18" name="TextBox 17">
            <a:extLst>
              <a:ext uri="{FF2B5EF4-FFF2-40B4-BE49-F238E27FC236}">
                <a16:creationId xmlns:a16="http://schemas.microsoft.com/office/drawing/2014/main" id="{E7CB453F-1597-B74E-B160-EC1BEFF8C84F}"/>
              </a:ext>
            </a:extLst>
          </p:cNvPr>
          <p:cNvSpPr txBox="1"/>
          <p:nvPr/>
        </p:nvSpPr>
        <p:spPr>
          <a:xfrm>
            <a:off x="4296888" y="771896"/>
            <a:ext cx="3598224" cy="1200329"/>
          </a:xfrm>
          <a:prstGeom prst="rect">
            <a:avLst/>
          </a:prstGeom>
          <a:noFill/>
        </p:spPr>
        <p:txBody>
          <a:bodyPr wrap="square" rtlCol="0">
            <a:spAutoFit/>
          </a:bodyPr>
          <a:lstStyle/>
          <a:p>
            <a:r>
              <a:rPr lang="en-US" dirty="0"/>
              <a:t>Convolution Neural Network</a:t>
            </a:r>
          </a:p>
          <a:p>
            <a:r>
              <a:rPr lang="en-US" dirty="0"/>
              <a:t>	Pretrained models</a:t>
            </a:r>
          </a:p>
          <a:p>
            <a:r>
              <a:rPr lang="en-US" dirty="0"/>
              <a:t>	Visualizing convnet filters</a:t>
            </a:r>
          </a:p>
          <a:p>
            <a:r>
              <a:rPr lang="en-US" dirty="0"/>
              <a:t>	Visualizing hidden layers</a:t>
            </a:r>
          </a:p>
        </p:txBody>
      </p:sp>
      <p:sp>
        <p:nvSpPr>
          <p:cNvPr id="19" name="TextBox 18">
            <a:extLst>
              <a:ext uri="{FF2B5EF4-FFF2-40B4-BE49-F238E27FC236}">
                <a16:creationId xmlns:a16="http://schemas.microsoft.com/office/drawing/2014/main" id="{8E6F38FC-75E7-0947-B1C8-5D2AF7318AC7}"/>
              </a:ext>
            </a:extLst>
          </p:cNvPr>
          <p:cNvSpPr txBox="1"/>
          <p:nvPr/>
        </p:nvSpPr>
        <p:spPr>
          <a:xfrm>
            <a:off x="8593776" y="758056"/>
            <a:ext cx="3598224" cy="1200329"/>
          </a:xfrm>
          <a:prstGeom prst="rect">
            <a:avLst/>
          </a:prstGeom>
          <a:noFill/>
        </p:spPr>
        <p:txBody>
          <a:bodyPr wrap="square" rtlCol="0">
            <a:spAutoFit/>
          </a:bodyPr>
          <a:lstStyle/>
          <a:p>
            <a:r>
              <a:rPr lang="en-US" dirty="0"/>
              <a:t>Recurrent Neural Network</a:t>
            </a:r>
          </a:p>
          <a:p>
            <a:r>
              <a:rPr lang="en-US" dirty="0"/>
              <a:t>	Bi-directional</a:t>
            </a:r>
          </a:p>
          <a:p>
            <a:r>
              <a:rPr lang="en-US" dirty="0"/>
              <a:t>	Deep Bi-directional</a:t>
            </a:r>
          </a:p>
          <a:p>
            <a:r>
              <a:rPr lang="en-US" dirty="0"/>
              <a:t>	CNN+RNN</a:t>
            </a:r>
          </a:p>
        </p:txBody>
      </p:sp>
      <p:sp>
        <p:nvSpPr>
          <p:cNvPr id="20" name="TextBox 19">
            <a:extLst>
              <a:ext uri="{FF2B5EF4-FFF2-40B4-BE49-F238E27FC236}">
                <a16:creationId xmlns:a16="http://schemas.microsoft.com/office/drawing/2014/main" id="{C2986AAA-0040-8647-83BF-98B201B08A52}"/>
              </a:ext>
            </a:extLst>
          </p:cNvPr>
          <p:cNvSpPr txBox="1"/>
          <p:nvPr/>
        </p:nvSpPr>
        <p:spPr>
          <a:xfrm>
            <a:off x="9038705" y="2400706"/>
            <a:ext cx="3598224" cy="646331"/>
          </a:xfrm>
          <a:prstGeom prst="rect">
            <a:avLst/>
          </a:prstGeom>
          <a:noFill/>
        </p:spPr>
        <p:txBody>
          <a:bodyPr wrap="square" rtlCol="0">
            <a:spAutoFit/>
          </a:bodyPr>
          <a:lstStyle/>
          <a:p>
            <a:r>
              <a:rPr lang="en-US" dirty="0"/>
              <a:t>Long Short Term Memory</a:t>
            </a:r>
          </a:p>
          <a:p>
            <a:r>
              <a:rPr lang="en-US" dirty="0"/>
              <a:t>Gated Recurrent Units</a:t>
            </a:r>
          </a:p>
        </p:txBody>
      </p:sp>
      <p:sp>
        <p:nvSpPr>
          <p:cNvPr id="21" name="TextBox 20">
            <a:extLst>
              <a:ext uri="{FF2B5EF4-FFF2-40B4-BE49-F238E27FC236}">
                <a16:creationId xmlns:a16="http://schemas.microsoft.com/office/drawing/2014/main" id="{652F9CDF-32C7-B145-9C6D-E6DCC41FC0C2}"/>
              </a:ext>
            </a:extLst>
          </p:cNvPr>
          <p:cNvSpPr txBox="1"/>
          <p:nvPr/>
        </p:nvSpPr>
        <p:spPr>
          <a:xfrm>
            <a:off x="343618" y="2941929"/>
            <a:ext cx="3598224" cy="369332"/>
          </a:xfrm>
          <a:prstGeom prst="rect">
            <a:avLst/>
          </a:prstGeom>
          <a:noFill/>
        </p:spPr>
        <p:txBody>
          <a:bodyPr wrap="square" rtlCol="0">
            <a:spAutoFit/>
          </a:bodyPr>
          <a:lstStyle/>
          <a:p>
            <a:r>
              <a:rPr lang="en-US" dirty="0"/>
              <a:t>Deep Learning Primer</a:t>
            </a:r>
          </a:p>
        </p:txBody>
      </p:sp>
      <p:sp>
        <p:nvSpPr>
          <p:cNvPr id="2" name="Rectangle 1">
            <a:extLst>
              <a:ext uri="{FF2B5EF4-FFF2-40B4-BE49-F238E27FC236}">
                <a16:creationId xmlns:a16="http://schemas.microsoft.com/office/drawing/2014/main" id="{0BD7E87E-E217-4744-B9FC-5870F714ACF3}"/>
              </a:ext>
            </a:extLst>
          </p:cNvPr>
          <p:cNvSpPr/>
          <p:nvPr/>
        </p:nvSpPr>
        <p:spPr>
          <a:xfrm>
            <a:off x="6096000" y="3435589"/>
            <a:ext cx="3974229" cy="646331"/>
          </a:xfrm>
          <a:prstGeom prst="rect">
            <a:avLst/>
          </a:prstGeom>
        </p:spPr>
        <p:txBody>
          <a:bodyPr wrap="none">
            <a:spAutoFit/>
          </a:bodyPr>
          <a:lstStyle/>
          <a:p>
            <a:r>
              <a:rPr lang="en-IN" dirty="0"/>
              <a:t>Generative Adversarial Networks (</a:t>
            </a:r>
            <a:r>
              <a:rPr lang="en-US" dirty="0"/>
              <a:t>GANs)</a:t>
            </a:r>
          </a:p>
          <a:p>
            <a:r>
              <a:rPr lang="en-US" dirty="0"/>
              <a:t>Super Resolution GANs</a:t>
            </a:r>
          </a:p>
        </p:txBody>
      </p:sp>
      <p:sp>
        <p:nvSpPr>
          <p:cNvPr id="23" name="Rectangle 22">
            <a:extLst>
              <a:ext uri="{FF2B5EF4-FFF2-40B4-BE49-F238E27FC236}">
                <a16:creationId xmlns:a16="http://schemas.microsoft.com/office/drawing/2014/main" id="{F642F37F-04DD-9A45-9DE0-28FF745E347F}"/>
              </a:ext>
            </a:extLst>
          </p:cNvPr>
          <p:cNvSpPr/>
          <p:nvPr/>
        </p:nvSpPr>
        <p:spPr>
          <a:xfrm>
            <a:off x="4506113" y="4342509"/>
            <a:ext cx="1983107" cy="369332"/>
          </a:xfrm>
          <a:prstGeom prst="rect">
            <a:avLst/>
          </a:prstGeom>
        </p:spPr>
        <p:txBody>
          <a:bodyPr wrap="none">
            <a:spAutoFit/>
          </a:bodyPr>
          <a:lstStyle/>
          <a:p>
            <a:r>
              <a:rPr lang="en-US" dirty="0"/>
              <a:t>Speech recognition</a:t>
            </a:r>
          </a:p>
        </p:txBody>
      </p:sp>
      <p:sp>
        <p:nvSpPr>
          <p:cNvPr id="24" name="Rectangle 23">
            <a:extLst>
              <a:ext uri="{FF2B5EF4-FFF2-40B4-BE49-F238E27FC236}">
                <a16:creationId xmlns:a16="http://schemas.microsoft.com/office/drawing/2014/main" id="{926D1A79-899D-DE48-BBEF-3D25ADD9D8FB}"/>
              </a:ext>
            </a:extLst>
          </p:cNvPr>
          <p:cNvSpPr/>
          <p:nvPr/>
        </p:nvSpPr>
        <p:spPr>
          <a:xfrm>
            <a:off x="7289321" y="4559513"/>
            <a:ext cx="3344955" cy="646331"/>
          </a:xfrm>
          <a:prstGeom prst="rect">
            <a:avLst/>
          </a:prstGeom>
        </p:spPr>
        <p:txBody>
          <a:bodyPr wrap="none">
            <a:spAutoFit/>
          </a:bodyPr>
          <a:lstStyle/>
          <a:p>
            <a:r>
              <a:rPr lang="en-US" dirty="0"/>
              <a:t>Game Playing agents &amp; Robotics</a:t>
            </a:r>
          </a:p>
          <a:p>
            <a:r>
              <a:rPr lang="en-US" dirty="0"/>
              <a:t>Board Games &amp; Computer Games</a:t>
            </a:r>
          </a:p>
        </p:txBody>
      </p:sp>
      <p:sp>
        <p:nvSpPr>
          <p:cNvPr id="25" name="Rectangle 24">
            <a:extLst>
              <a:ext uri="{FF2B5EF4-FFF2-40B4-BE49-F238E27FC236}">
                <a16:creationId xmlns:a16="http://schemas.microsoft.com/office/drawing/2014/main" id="{1AC60B35-862E-0A4A-A6C9-2768A1F09ECB}"/>
              </a:ext>
            </a:extLst>
          </p:cNvPr>
          <p:cNvSpPr/>
          <p:nvPr/>
        </p:nvSpPr>
        <p:spPr>
          <a:xfrm>
            <a:off x="7230229" y="5594396"/>
            <a:ext cx="3616952" cy="369332"/>
          </a:xfrm>
          <a:prstGeom prst="rect">
            <a:avLst/>
          </a:prstGeom>
        </p:spPr>
        <p:txBody>
          <a:bodyPr wrap="none">
            <a:spAutoFit/>
          </a:bodyPr>
          <a:lstStyle/>
          <a:p>
            <a:r>
              <a:rPr lang="en-US" dirty="0"/>
              <a:t>Reinforcement Learning / Q-learning</a:t>
            </a:r>
          </a:p>
        </p:txBody>
      </p:sp>
      <p:sp>
        <p:nvSpPr>
          <p:cNvPr id="27" name="Rectangle 26">
            <a:extLst>
              <a:ext uri="{FF2B5EF4-FFF2-40B4-BE49-F238E27FC236}">
                <a16:creationId xmlns:a16="http://schemas.microsoft.com/office/drawing/2014/main" id="{B41AE624-D9F2-004F-AC34-22114822E5B5}"/>
              </a:ext>
            </a:extLst>
          </p:cNvPr>
          <p:cNvSpPr/>
          <p:nvPr/>
        </p:nvSpPr>
        <p:spPr>
          <a:xfrm>
            <a:off x="3752536" y="5377472"/>
            <a:ext cx="1363065" cy="369332"/>
          </a:xfrm>
          <a:prstGeom prst="rect">
            <a:avLst/>
          </a:prstGeom>
        </p:spPr>
        <p:txBody>
          <a:bodyPr wrap="none">
            <a:spAutoFit/>
          </a:bodyPr>
          <a:lstStyle/>
          <a:p>
            <a:r>
              <a:rPr lang="en-US" dirty="0"/>
              <a:t>Deep Dream</a:t>
            </a:r>
          </a:p>
        </p:txBody>
      </p:sp>
      <p:sp>
        <p:nvSpPr>
          <p:cNvPr id="30" name="Rectangle 29">
            <a:extLst>
              <a:ext uri="{FF2B5EF4-FFF2-40B4-BE49-F238E27FC236}">
                <a16:creationId xmlns:a16="http://schemas.microsoft.com/office/drawing/2014/main" id="{84E8DA59-4A1E-D147-BB02-929658F25055}"/>
              </a:ext>
            </a:extLst>
          </p:cNvPr>
          <p:cNvSpPr/>
          <p:nvPr/>
        </p:nvSpPr>
        <p:spPr>
          <a:xfrm>
            <a:off x="1278673" y="5992264"/>
            <a:ext cx="4729500" cy="369332"/>
          </a:xfrm>
          <a:prstGeom prst="rect">
            <a:avLst/>
          </a:prstGeom>
        </p:spPr>
        <p:txBody>
          <a:bodyPr wrap="none">
            <a:spAutoFit/>
          </a:bodyPr>
          <a:lstStyle/>
          <a:p>
            <a:r>
              <a:rPr lang="en-US" dirty="0"/>
              <a:t>Genetic Algorithm to Optimize Hyperparameters</a:t>
            </a:r>
          </a:p>
        </p:txBody>
      </p:sp>
    </p:spTree>
    <p:extLst>
      <p:ext uri="{BB962C8B-B14F-4D97-AF65-F5344CB8AC3E}">
        <p14:creationId xmlns:p14="http://schemas.microsoft.com/office/powerpoint/2010/main" val="422020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13" grpId="0"/>
      <p:bldP spid="14" grpId="0"/>
      <p:bldP spid="15" grpId="0"/>
      <p:bldP spid="16" grpId="0"/>
      <p:bldP spid="17" grpId="0"/>
      <p:bldP spid="18" grpId="0"/>
      <p:bldP spid="19" grpId="0"/>
      <p:bldP spid="20" grpId="0"/>
      <p:bldP spid="21" grpId="0"/>
      <p:bldP spid="2" grpId="0"/>
      <p:bldP spid="23" grpId="0"/>
      <p:bldP spid="24" grpId="0"/>
      <p:bldP spid="25" grpId="0"/>
      <p:bldP spid="27"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p:cNvSpPr txBox="1"/>
          <p:nvPr/>
        </p:nvSpPr>
        <p:spPr>
          <a:xfrm>
            <a:off x="562099" y="2532210"/>
            <a:ext cx="10881362" cy="2215991"/>
          </a:xfrm>
          <a:prstGeom prst="rect">
            <a:avLst/>
          </a:prstGeom>
        </p:spPr>
        <p:txBody>
          <a:bodyPr vert="horz" wrap="square" lIns="0" tIns="0" rIns="0" bIns="0" rtlCol="0">
            <a:spAutoFit/>
          </a:bodyPr>
          <a:lstStyle/>
          <a:p>
            <a:pPr marL="2976718" marR="6096" indent="-2962241" algn="ctr"/>
            <a:r>
              <a:rPr lang="en-US" sz="7200" b="1" spc="-24" dirty="0">
                <a:solidFill>
                  <a:srgbClr val="808080"/>
                </a:solidFill>
                <a:latin typeface="Times New Roman"/>
                <a:cs typeface="Times New Roman"/>
              </a:rPr>
              <a:t>Data Science and </a:t>
            </a:r>
          </a:p>
          <a:p>
            <a:pPr marL="2976718" marR="6096" indent="-2962241" algn="ctr"/>
            <a:r>
              <a:rPr lang="en-US" sz="7200" b="1" spc="-24" dirty="0">
                <a:solidFill>
                  <a:srgbClr val="808080"/>
                </a:solidFill>
                <a:latin typeface="Times New Roman"/>
                <a:cs typeface="Times New Roman"/>
              </a:rPr>
              <a:t>AI Applications</a:t>
            </a:r>
          </a:p>
        </p:txBody>
      </p:sp>
    </p:spTree>
    <p:extLst>
      <p:ext uri="{BB962C8B-B14F-4D97-AF65-F5344CB8AC3E}">
        <p14:creationId xmlns:p14="http://schemas.microsoft.com/office/powerpoint/2010/main" val="145744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01874"/>
          </a:xfrm>
        </p:spPr>
        <p:txBody>
          <a:bodyPr>
            <a:normAutofit/>
          </a:body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graphicFrame>
        <p:nvGraphicFramePr>
          <p:cNvPr id="7" name="Table 6">
            <a:extLst>
              <a:ext uri="{FF2B5EF4-FFF2-40B4-BE49-F238E27FC236}">
                <a16:creationId xmlns:a16="http://schemas.microsoft.com/office/drawing/2014/main" id="{0A68846A-8FA6-FD4C-998B-371098C32747}"/>
              </a:ext>
            </a:extLst>
          </p:cNvPr>
          <p:cNvGraphicFramePr>
            <a:graphicFrameLocks noGrp="1"/>
          </p:cNvGraphicFramePr>
          <p:nvPr/>
        </p:nvGraphicFramePr>
        <p:xfrm>
          <a:off x="493815" y="1350695"/>
          <a:ext cx="10515600" cy="1219200"/>
        </p:xfrm>
        <a:graphic>
          <a:graphicData uri="http://schemas.openxmlformats.org/drawingml/2006/table">
            <a:tbl>
              <a:tblPr/>
              <a:tblGrid>
                <a:gridCol w="10515600">
                  <a:extLst>
                    <a:ext uri="{9D8B030D-6E8A-4147-A177-3AD203B41FA5}">
                      <a16:colId xmlns:a16="http://schemas.microsoft.com/office/drawing/2014/main" val="2554063287"/>
                    </a:ext>
                  </a:extLst>
                </a:gridCol>
              </a:tblGrid>
              <a:tr h="0">
                <a:tc>
                  <a:txBody>
                    <a:bodyPr/>
                    <a:lstStyle/>
                    <a:p>
                      <a:pPr algn="l"/>
                      <a:r>
                        <a:rPr lang="en-IN" sz="1600" b="1">
                          <a:effectLst/>
                          <a:latin typeface="Helvetica" pitchFamily="2" charset="0"/>
                        </a:rPr>
                        <a:t>Heaven to hell: the history of deception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25026028"/>
                  </a:ext>
                </a:extLst>
              </a:tr>
              <a:tr h="0">
                <a:tc>
                  <a:txBody>
                    <a:bodyPr/>
                    <a:lstStyle/>
                    <a:p>
                      <a:pPr algn="l"/>
                      <a:r>
                        <a:rPr lang="en-IN" sz="1600" dirty="0">
                          <a:effectLst/>
                          <a:latin typeface="Georgia" panose="02040502050405020303" pitchFamily="18" charset="0"/>
                        </a:rPr>
                        <a:t>Pornography is awash with videos in which celebrity faces have been pasted onto the writhing, naked bodies of adult actors. Earlier this year Jordan Peele, an American comedian, used an artificial-intelligence face-swapping tool to create a clip of what appears to be Barack Obama calling his presidential successor “a total and complete dipshit”. These examples show the power of technology to bend reality.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29150129"/>
                  </a:ext>
                </a:extLst>
              </a:tr>
            </a:tbl>
          </a:graphicData>
        </a:graphic>
      </p:graphicFrame>
      <p:graphicFrame>
        <p:nvGraphicFramePr>
          <p:cNvPr id="8" name="Table 7">
            <a:extLst>
              <a:ext uri="{FF2B5EF4-FFF2-40B4-BE49-F238E27FC236}">
                <a16:creationId xmlns:a16="http://schemas.microsoft.com/office/drawing/2014/main" id="{7B155032-9B47-4640-8315-87213688BDF2}"/>
              </a:ext>
            </a:extLst>
          </p:cNvPr>
          <p:cNvGraphicFramePr>
            <a:graphicFrameLocks noGrp="1"/>
          </p:cNvGraphicFramePr>
          <p:nvPr/>
        </p:nvGraphicFramePr>
        <p:xfrm>
          <a:off x="493816" y="3312745"/>
          <a:ext cx="10930246" cy="2194560"/>
        </p:xfrm>
        <a:graphic>
          <a:graphicData uri="http://schemas.openxmlformats.org/drawingml/2006/table">
            <a:tbl>
              <a:tblPr/>
              <a:tblGrid>
                <a:gridCol w="10930246">
                  <a:extLst>
                    <a:ext uri="{9D8B030D-6E8A-4147-A177-3AD203B41FA5}">
                      <a16:colId xmlns:a16="http://schemas.microsoft.com/office/drawing/2014/main" val="3970363834"/>
                    </a:ext>
                  </a:extLst>
                </a:gridCol>
              </a:tblGrid>
              <a:tr h="0">
                <a:tc>
                  <a:txBody>
                    <a:bodyPr/>
                    <a:lstStyle/>
                    <a:p>
                      <a:pPr algn="l"/>
                      <a:r>
                        <a:rPr lang="en-IN" sz="1600" b="1">
                          <a:effectLst/>
                          <a:latin typeface="Helvetica" pitchFamily="2" charset="0"/>
                        </a:rPr>
                        <a:t>Focus: the travel industry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5475145"/>
                  </a:ext>
                </a:extLst>
              </a:tr>
              <a:tr h="0">
                <a:tc>
                  <a:txBody>
                    <a:bodyPr/>
                    <a:lstStyle/>
                    <a:p>
                      <a:pPr algn="l"/>
                      <a:r>
                        <a:rPr lang="en-IN" sz="1600" dirty="0">
                          <a:effectLst/>
                          <a:latin typeface="Georgia" panose="02040502050405020303" pitchFamily="18" charset="0"/>
                        </a:rPr>
                        <a:t>“A freestyle broom in mince?” Forget the hype; most people after a three-star hotel in Belarus’s capital find it easier to type on a website, not talk to it. But travel firms have high hopes for artificial intelligence. People use more words speaking to an AI interface than when typing, so searches will become more nuanced. At some companies, chatbots already respond to the majority of customers’ questions. Optimists claim AI will soon know what sort of trip customers want before customers themselves do, and will then find the perfect marketing channel. Carnival, a cruise operator, has experimented with tagging passengers so it can track them on the ship, helping it deploy staff (and target offers from shops and bars). The future may be particularly bright for sourpusses. Already hotel guests can check in online, receive room-keys on smartphones and be served by automated butlers. Soon they might never need to interact with human staff.</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50856312"/>
                  </a:ext>
                </a:extLst>
              </a:tr>
            </a:tbl>
          </a:graphicData>
        </a:graphic>
      </p:graphicFrame>
      <p:sp>
        <p:nvSpPr>
          <p:cNvPr id="3" name="TextBox 2">
            <a:extLst>
              <a:ext uri="{FF2B5EF4-FFF2-40B4-BE49-F238E27FC236}">
                <a16:creationId xmlns:a16="http://schemas.microsoft.com/office/drawing/2014/main" id="{81DC61BE-8BF6-D94B-8FAB-18D7D7055334}"/>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Tree>
    <p:extLst>
      <p:ext uri="{BB962C8B-B14F-4D97-AF65-F5344CB8AC3E}">
        <p14:creationId xmlns:p14="http://schemas.microsoft.com/office/powerpoint/2010/main" val="188546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7853232-42DF-C940-B4EC-980B9660D5E4}"/>
              </a:ext>
            </a:extLst>
          </p:cNvPr>
          <p:cNvGraphicFramePr>
            <a:graphicFrameLocks noGrp="1"/>
          </p:cNvGraphicFramePr>
          <p:nvPr/>
        </p:nvGraphicFramePr>
        <p:xfrm>
          <a:off x="375061" y="1107358"/>
          <a:ext cx="11535889" cy="2194560"/>
        </p:xfrm>
        <a:graphic>
          <a:graphicData uri="http://schemas.openxmlformats.org/drawingml/2006/table">
            <a:tbl>
              <a:tblPr/>
              <a:tblGrid>
                <a:gridCol w="11535889">
                  <a:extLst>
                    <a:ext uri="{9D8B030D-6E8A-4147-A177-3AD203B41FA5}">
                      <a16:colId xmlns:a16="http://schemas.microsoft.com/office/drawing/2014/main" val="2262822768"/>
                    </a:ext>
                  </a:extLst>
                </a:gridCol>
              </a:tblGrid>
              <a:tr h="0">
                <a:tc>
                  <a:txBody>
                    <a:bodyPr/>
                    <a:lstStyle/>
                    <a:p>
                      <a:pPr algn="l"/>
                      <a:r>
                        <a:rPr lang="en-IN" sz="1600" b="1">
                          <a:effectLst/>
                          <a:latin typeface="Helvetica" pitchFamily="2" charset="0"/>
                        </a:rPr>
                        <a:t>“Do you tech…”: Harry weds Megan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1780369"/>
                  </a:ext>
                </a:extLst>
              </a:tr>
              <a:tr h="0">
                <a:tc>
                  <a:txBody>
                    <a:bodyPr/>
                    <a:lstStyle/>
                    <a:p>
                      <a:pPr algn="l"/>
                      <a:r>
                        <a:rPr lang="en-IN" sz="1600" dirty="0">
                          <a:effectLst/>
                          <a:latin typeface="Georgia" panose="02040502050405020303" pitchFamily="18" charset="0"/>
                        </a:rPr>
                        <a:t>​Love or loathe them, British royal weddings are global media events. As soon as Prince Harry announced his marriage to Meghan Markle, speculation began about who would attend. Sky News hopes to make it easier to see who’s who tomorrow by using machine learning. Guests entering Windsor Castle will be analysed and identified by Amazon’s </a:t>
                      </a:r>
                      <a:r>
                        <a:rPr lang="en-IN" sz="1600" dirty="0" err="1">
                          <a:effectLst/>
                          <a:latin typeface="Georgia" panose="02040502050405020303" pitchFamily="18" charset="0"/>
                        </a:rPr>
                        <a:t>Rekognition</a:t>
                      </a:r>
                      <a:r>
                        <a:rPr lang="en-IN" sz="1600" dirty="0">
                          <a:effectLst/>
                          <a:latin typeface="Georgia" panose="02040502050405020303" pitchFamily="18" charset="0"/>
                        </a:rPr>
                        <a:t> service. Viewers watching via an app will see celebrities automatically named when they appear, with details pulled from the cloud about what they do (if anything). However, facial-recognition software is still far from perfect. When used by British police to identify criminals at public events in 2016 and 2017, it was reportedly inaccurate 95% of the time. This time, the software’s designers have even practised using it on themselves wearing a variety of different hats, in the hope of reducing the likelihood of embarrassing machine mix-ups. Celebrity-spotters needn’t worry about artificial intelligence stealing their jobs just yet.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554473724"/>
                  </a:ext>
                </a:extLst>
              </a:tr>
            </a:tbl>
          </a:graphicData>
        </a:graphic>
      </p:graphicFrame>
      <p:graphicFrame>
        <p:nvGraphicFramePr>
          <p:cNvPr id="4" name="Table 3">
            <a:extLst>
              <a:ext uri="{FF2B5EF4-FFF2-40B4-BE49-F238E27FC236}">
                <a16:creationId xmlns:a16="http://schemas.microsoft.com/office/drawing/2014/main" id="{F639A1AF-8C2F-B843-AF7D-3AA7187B7951}"/>
              </a:ext>
            </a:extLst>
          </p:cNvPr>
          <p:cNvGraphicFramePr>
            <a:graphicFrameLocks noGrp="1"/>
          </p:cNvGraphicFramePr>
          <p:nvPr/>
        </p:nvGraphicFramePr>
        <p:xfrm>
          <a:off x="375061" y="3870071"/>
          <a:ext cx="11690270" cy="2194560"/>
        </p:xfrm>
        <a:graphic>
          <a:graphicData uri="http://schemas.openxmlformats.org/drawingml/2006/table">
            <a:tbl>
              <a:tblPr/>
              <a:tblGrid>
                <a:gridCol w="11690270">
                  <a:extLst>
                    <a:ext uri="{9D8B030D-6E8A-4147-A177-3AD203B41FA5}">
                      <a16:colId xmlns:a16="http://schemas.microsoft.com/office/drawing/2014/main" val="2488034520"/>
                    </a:ext>
                  </a:extLst>
                </a:gridCol>
              </a:tblGrid>
              <a:tr h="0">
                <a:tc>
                  <a:txBody>
                    <a:bodyPr/>
                    <a:lstStyle/>
                    <a:p>
                      <a:pPr algn="l"/>
                      <a:r>
                        <a:rPr lang="en-IN" sz="1600" b="1">
                          <a:effectLst/>
                          <a:latin typeface="Helvetica" pitchFamily="2" charset="0"/>
                        </a:rPr>
                        <a:t>The middle way: Europe’s AI strategy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49026962"/>
                  </a:ext>
                </a:extLst>
              </a:tr>
              <a:tr h="0">
                <a:tc>
                  <a:txBody>
                    <a:bodyPr/>
                    <a:lstStyle/>
                    <a:p>
                      <a:pPr algn="l"/>
                      <a:r>
                        <a:rPr lang="en-IN" sz="1600" dirty="0">
                          <a:effectLst/>
                          <a:latin typeface="Georgia" panose="02040502050405020303" pitchFamily="18" charset="0"/>
                        </a:rPr>
                        <a:t>There are two global hotspots in the development of artificial intelligence: Silicon Valley and China. Today, the European Commission will lay out its plan to catch up, publishing a document outlining its long-term AI strategy. It casts Europe as a middle ground, with a stance somewhere between the state-backed firms of China and America’s data-rich tech outfits, such as Google. The plan emphasises digital rights and ethics—the commission promises an ethics charter next year, and a global push for co-operation on standards co-ordinated through bodies such as the UN and the OECD. It also commits to spending €110m ($134m) to set up repositories of data and algorithms available to smallish firms getting started in AI. In total, the commission will put forward €14bn in its next budget to support research and development in AI. Judiciously spent, that could go some way towards creating a third hotspot for the technology.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10288660"/>
                  </a:ext>
                </a:extLst>
              </a:tr>
            </a:tbl>
          </a:graphicData>
        </a:graphic>
      </p:graphicFrame>
      <p:sp>
        <p:nvSpPr>
          <p:cNvPr id="5" name="TextBox 4">
            <a:extLst>
              <a:ext uri="{FF2B5EF4-FFF2-40B4-BE49-F238E27FC236}">
                <a16:creationId xmlns:a16="http://schemas.microsoft.com/office/drawing/2014/main" id="{ABC851BC-66B7-C749-9BD8-E7BBAE017E34}"/>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8" name="Title 1">
            <a:extLst>
              <a:ext uri="{FF2B5EF4-FFF2-40B4-BE49-F238E27FC236}">
                <a16:creationId xmlns:a16="http://schemas.microsoft.com/office/drawing/2014/main" id="{AEB6C5CF-419B-3346-90D7-38BE411D5616}"/>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33874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5F4DC02-A0FE-AF44-8203-05EBC4619299}"/>
              </a:ext>
            </a:extLst>
          </p:cNvPr>
          <p:cNvGraphicFramePr>
            <a:graphicFrameLocks noGrp="1"/>
          </p:cNvGraphicFramePr>
          <p:nvPr/>
        </p:nvGraphicFramePr>
        <p:xfrm>
          <a:off x="291933" y="1234440"/>
          <a:ext cx="11274631" cy="2194560"/>
        </p:xfrm>
        <a:graphic>
          <a:graphicData uri="http://schemas.openxmlformats.org/drawingml/2006/table">
            <a:tbl>
              <a:tblPr/>
              <a:tblGrid>
                <a:gridCol w="11274631">
                  <a:extLst>
                    <a:ext uri="{9D8B030D-6E8A-4147-A177-3AD203B41FA5}">
                      <a16:colId xmlns:a16="http://schemas.microsoft.com/office/drawing/2014/main" val="2580349803"/>
                    </a:ext>
                  </a:extLst>
                </a:gridCol>
              </a:tblGrid>
              <a:tr h="0">
                <a:tc>
                  <a:txBody>
                    <a:bodyPr/>
                    <a:lstStyle/>
                    <a:p>
                      <a:pPr algn="l"/>
                      <a:r>
                        <a:rPr lang="en-IN" sz="1600" b="1">
                          <a:effectLst/>
                          <a:latin typeface="Helvetica" pitchFamily="2" charset="0"/>
                        </a:rPr>
                        <a:t>As good as a human: AI in diagnostics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43790760"/>
                  </a:ext>
                </a:extLst>
              </a:tr>
              <a:tr h="0">
                <a:tc>
                  <a:txBody>
                    <a:bodyPr/>
                    <a:lstStyle/>
                    <a:p>
                      <a:pPr algn="l"/>
                      <a:r>
                        <a:rPr lang="en-IN" sz="1600" dirty="0">
                          <a:effectLst/>
                          <a:latin typeface="Georgia" panose="02040502050405020303" pitchFamily="18" charset="0"/>
                        </a:rPr>
                        <a:t>Prostate cancer is the most common male cancer, with about 1.1m new diagnoses every year. Yet a little-known secret about the current screening for the disease is that it does not work. This month a British study of 400,000 men, the largest ever, found that screened and unscreened men had the same chance of dying from cancer. Now scientists are developing better tools. This week news emerged that Chinese scientists have created an artificial-intelligence system that can diagnose and identify cancerous prostate samples as accurately as a pathologist, as well as reliably classify the level of malignancy. Automating diagnostics is likely to increase the precision of diagnoses, as well as reducing costs. Prostate cancer is not the only beneficiary of such AI. Advances are being pursued in many other areas, including strokes and breast cancer. Both radiology and pathology are facing a long-needed technical revolution.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82520180"/>
                  </a:ext>
                </a:extLst>
              </a:tr>
            </a:tbl>
          </a:graphicData>
        </a:graphic>
      </p:graphicFrame>
      <p:sp>
        <p:nvSpPr>
          <p:cNvPr id="6" name="Rectangle 5">
            <a:extLst>
              <a:ext uri="{FF2B5EF4-FFF2-40B4-BE49-F238E27FC236}">
                <a16:creationId xmlns:a16="http://schemas.microsoft.com/office/drawing/2014/main" id="{FFCEF1E1-BECC-3E41-81E3-67111EAAF00C}"/>
              </a:ext>
            </a:extLst>
          </p:cNvPr>
          <p:cNvSpPr/>
          <p:nvPr/>
        </p:nvSpPr>
        <p:spPr>
          <a:xfrm>
            <a:off x="291933" y="4135260"/>
            <a:ext cx="11274631" cy="1077218"/>
          </a:xfrm>
          <a:prstGeom prst="rect">
            <a:avLst/>
          </a:prstGeom>
        </p:spPr>
        <p:txBody>
          <a:bodyPr wrap="square">
            <a:spAutoFit/>
          </a:bodyPr>
          <a:lstStyle/>
          <a:p>
            <a:r>
              <a:rPr lang="en-IN" sz="1600" dirty="0">
                <a:solidFill>
                  <a:srgbClr val="222222"/>
                </a:solidFill>
                <a:latin typeface="Georgia" panose="02040502050405020303" pitchFamily="18" charset="0"/>
              </a:rPr>
              <a:t>A new report warned that the unfettered rise of </a:t>
            </a:r>
            <a:r>
              <a:rPr lang="en-IN" sz="1600" b="1" dirty="0">
                <a:solidFill>
                  <a:srgbClr val="222222"/>
                </a:solidFill>
                <a:latin typeface="Georgia" panose="02040502050405020303" pitchFamily="18" charset="0"/>
              </a:rPr>
              <a:t>artificial intelligence </a:t>
            </a:r>
            <a:r>
              <a:rPr lang="en-IN" sz="1600" dirty="0">
                <a:solidFill>
                  <a:srgbClr val="222222"/>
                </a:solidFill>
                <a:latin typeface="Georgia" panose="02040502050405020303" pitchFamily="18" charset="0"/>
              </a:rPr>
              <a:t>could lead to new forms of cybercrime. The research, conducted by AI academics and civil-society organisations, said that as AI becomes more powerful, it will empower misdeeds including automated computer hacking, sophisticated fake news outbreaks and attacks on the physical world, perhaps by drones.</a:t>
            </a:r>
            <a:endParaRPr lang="en-US" sz="1600" dirty="0"/>
          </a:p>
        </p:txBody>
      </p:sp>
      <p:sp>
        <p:nvSpPr>
          <p:cNvPr id="7" name="TextBox 6">
            <a:extLst>
              <a:ext uri="{FF2B5EF4-FFF2-40B4-BE49-F238E27FC236}">
                <a16:creationId xmlns:a16="http://schemas.microsoft.com/office/drawing/2014/main" id="{4A996788-BA8F-5F44-93F1-660A629E8B9C}"/>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8" name="Title 1">
            <a:extLst>
              <a:ext uri="{FF2B5EF4-FFF2-40B4-BE49-F238E27FC236}">
                <a16:creationId xmlns:a16="http://schemas.microsoft.com/office/drawing/2014/main" id="{0A621D5E-6B23-4446-9BBB-2FF180ADE053}"/>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93487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1B2EE7-A793-0648-BC47-D935CAD49933}"/>
              </a:ext>
            </a:extLst>
          </p:cNvPr>
          <p:cNvPicPr>
            <a:picLocks noChangeAspect="1"/>
          </p:cNvPicPr>
          <p:nvPr/>
        </p:nvPicPr>
        <p:blipFill>
          <a:blip r:embed="rId3"/>
          <a:stretch>
            <a:fillRect/>
          </a:stretch>
        </p:blipFill>
        <p:spPr>
          <a:xfrm>
            <a:off x="493815" y="1053737"/>
            <a:ext cx="2796943" cy="5159878"/>
          </a:xfrm>
          <a:prstGeom prst="rect">
            <a:avLst/>
          </a:prstGeom>
        </p:spPr>
      </p:pic>
      <p:graphicFrame>
        <p:nvGraphicFramePr>
          <p:cNvPr id="6" name="Table 5">
            <a:extLst>
              <a:ext uri="{FF2B5EF4-FFF2-40B4-BE49-F238E27FC236}">
                <a16:creationId xmlns:a16="http://schemas.microsoft.com/office/drawing/2014/main" id="{AEE5DD4C-4C4E-274E-B0B1-835DDA9ED21E}"/>
              </a:ext>
            </a:extLst>
          </p:cNvPr>
          <p:cNvGraphicFramePr>
            <a:graphicFrameLocks noGrp="1"/>
          </p:cNvGraphicFramePr>
          <p:nvPr/>
        </p:nvGraphicFramePr>
        <p:xfrm>
          <a:off x="4614756" y="1053736"/>
          <a:ext cx="6722423" cy="3901440"/>
        </p:xfrm>
        <a:graphic>
          <a:graphicData uri="http://schemas.openxmlformats.org/drawingml/2006/table">
            <a:tbl>
              <a:tblPr/>
              <a:tblGrid>
                <a:gridCol w="6722423">
                  <a:extLst>
                    <a:ext uri="{9D8B030D-6E8A-4147-A177-3AD203B41FA5}">
                      <a16:colId xmlns:a16="http://schemas.microsoft.com/office/drawing/2014/main" val="455896610"/>
                    </a:ext>
                  </a:extLst>
                </a:gridCol>
              </a:tblGrid>
              <a:tr h="0">
                <a:tc>
                  <a:txBody>
                    <a:bodyPr/>
                    <a:lstStyle/>
                    <a:p>
                      <a:pPr algn="l"/>
                      <a:r>
                        <a:rPr lang="en-IN" sz="1600" b="1">
                          <a:effectLst/>
                          <a:latin typeface="Helvetica" pitchFamily="2" charset="0"/>
                        </a:rPr>
                        <a:t>Deeper minds: artificial intelligence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8815604"/>
                  </a:ext>
                </a:extLst>
              </a:tr>
              <a:tr h="0">
                <a:tc>
                  <a:txBody>
                    <a:bodyPr/>
                    <a:lstStyle/>
                    <a:p>
                      <a:pPr algn="l"/>
                      <a:r>
                        <a:rPr lang="en-IN" sz="1600" dirty="0">
                          <a:effectLst/>
                          <a:latin typeface="Georgia" panose="02040502050405020303" pitchFamily="18" charset="0"/>
                        </a:rPr>
                        <a:t>Human orchestras playing music composed by computers; machines learning in hours what took humans millennia; halls packed with thousands of people listening to computer-science talks in hushed reverence. All par for the course at this week’s Neural Information Processing conference, the premier artificial-intelligence summit. The conference revealed the increasing pace of development of AI, and of its spread into every conceivable industry. That is most evident in the development of hardware. Tesla, an electric-car maker, is working on its own chip to run AI algorithms, in partnership with AMD, a microprocessor manufacturer. Nvidia, another chipmaker, will start selling the “Titan V”, a $3,000 processor specially designed for training AI algorithms. The next generation experimental-fusion reactor built by TAE, an energy firm, will be explicitly designed to produce data to feed into AI that will optimise the nuclear reaction. The firm that will receive and process those data? None other than Google.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85992093"/>
                  </a:ext>
                </a:extLst>
              </a:tr>
            </a:tbl>
          </a:graphicData>
        </a:graphic>
      </p:graphicFrame>
      <p:sp>
        <p:nvSpPr>
          <p:cNvPr id="8" name="TextBox 7">
            <a:extLst>
              <a:ext uri="{FF2B5EF4-FFF2-40B4-BE49-F238E27FC236}">
                <a16:creationId xmlns:a16="http://schemas.microsoft.com/office/drawing/2014/main" id="{2EA1E668-B608-C14F-AD4A-1F530464A34C}"/>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pic>
        <p:nvPicPr>
          <p:cNvPr id="9" name="Picture 8">
            <a:extLst>
              <a:ext uri="{FF2B5EF4-FFF2-40B4-BE49-F238E27FC236}">
                <a16:creationId xmlns:a16="http://schemas.microsoft.com/office/drawing/2014/main" id="{ADDCDB0E-C504-2E48-ADA5-4D4E90E97F86}"/>
              </a:ext>
            </a:extLst>
          </p:cNvPr>
          <p:cNvPicPr>
            <a:picLocks noChangeAspect="1"/>
          </p:cNvPicPr>
          <p:nvPr/>
        </p:nvPicPr>
        <p:blipFill>
          <a:blip r:embed="rId4"/>
          <a:stretch>
            <a:fillRect/>
          </a:stretch>
        </p:blipFill>
        <p:spPr>
          <a:xfrm>
            <a:off x="3718489" y="1053736"/>
            <a:ext cx="8319902" cy="5159879"/>
          </a:xfrm>
          <a:prstGeom prst="rect">
            <a:avLst/>
          </a:prstGeom>
        </p:spPr>
      </p:pic>
      <p:sp>
        <p:nvSpPr>
          <p:cNvPr id="10" name="Title 1">
            <a:extLst>
              <a:ext uri="{FF2B5EF4-FFF2-40B4-BE49-F238E27FC236}">
                <a16:creationId xmlns:a16="http://schemas.microsoft.com/office/drawing/2014/main" id="{AFF1934F-64AF-1346-ABB1-28789E1C0B16}"/>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13229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3D8C6C3-F55A-2147-96EE-06140CE9B786}"/>
              </a:ext>
            </a:extLst>
          </p:cNvPr>
          <p:cNvGraphicFramePr>
            <a:graphicFrameLocks noGrp="1"/>
          </p:cNvGraphicFramePr>
          <p:nvPr/>
        </p:nvGraphicFramePr>
        <p:xfrm>
          <a:off x="434439" y="990600"/>
          <a:ext cx="11267826" cy="2438400"/>
        </p:xfrm>
        <a:graphic>
          <a:graphicData uri="http://schemas.openxmlformats.org/drawingml/2006/table">
            <a:tbl>
              <a:tblPr/>
              <a:tblGrid>
                <a:gridCol w="11267826">
                  <a:extLst>
                    <a:ext uri="{9D8B030D-6E8A-4147-A177-3AD203B41FA5}">
                      <a16:colId xmlns:a16="http://schemas.microsoft.com/office/drawing/2014/main" val="133591237"/>
                    </a:ext>
                  </a:extLst>
                </a:gridCol>
              </a:tblGrid>
              <a:tr h="0">
                <a:tc>
                  <a:txBody>
                    <a:bodyPr/>
                    <a:lstStyle/>
                    <a:p>
                      <a:pPr algn="l"/>
                      <a:r>
                        <a:rPr lang="en-IN" sz="1600" b="1">
                          <a:effectLst/>
                          <a:latin typeface="Helvetica" pitchFamily="2" charset="0"/>
                        </a:rPr>
                        <a:t>Artificial experts: detecting forgeries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36485708"/>
                  </a:ext>
                </a:extLst>
              </a:tr>
              <a:tr h="0">
                <a:tc>
                  <a:txBody>
                    <a:bodyPr/>
                    <a:lstStyle/>
                    <a:p>
                      <a:pPr algn="l"/>
                      <a:r>
                        <a:rPr lang="en-IN" sz="1600" dirty="0">
                          <a:effectLst/>
                          <a:latin typeface="Georgia" panose="02040502050405020303" pitchFamily="18" charset="0"/>
                        </a:rPr>
                        <a:t>​Art attribution has long relied on the eyes, and gut feeling, of experts who can recognise “invariant” characteristics, such as how an artist habitually depicts ears or hands. It gets even trickier when it comes to drawings and prints, where the lower value of the work makes technical analysis such as carbon dating and infrared imaging prohibitively expensive. But a study by America’s Rutgers university and the Atelier for Restoration and Research of Paintings in the Netherlands has found a way of detecting whether a drawing is forged by comparing single strokes. Using a form of artificial intelligence called a deep recurrent neural network, combined with a machine-learning algorithm, researchers analysed 300 drawings. The system identified the artist behind a single line 70-90% of the time, and spotted the forgery every time. The researchers plan to extend the technique to paintings with bold brushstrokes, such as Impressionist art. Forgers be warned: the robots are coming.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64420255"/>
                  </a:ext>
                </a:extLst>
              </a:tr>
            </a:tbl>
          </a:graphicData>
        </a:graphic>
      </p:graphicFrame>
      <p:graphicFrame>
        <p:nvGraphicFramePr>
          <p:cNvPr id="5" name="Table 4">
            <a:extLst>
              <a:ext uri="{FF2B5EF4-FFF2-40B4-BE49-F238E27FC236}">
                <a16:creationId xmlns:a16="http://schemas.microsoft.com/office/drawing/2014/main" id="{AD4FCE0E-6F28-B549-A3B2-DDE48DE9A918}"/>
              </a:ext>
            </a:extLst>
          </p:cNvPr>
          <p:cNvGraphicFramePr>
            <a:graphicFrameLocks noGrp="1"/>
          </p:cNvGraphicFramePr>
          <p:nvPr/>
        </p:nvGraphicFramePr>
        <p:xfrm>
          <a:off x="434438" y="3798263"/>
          <a:ext cx="11267825" cy="2194560"/>
        </p:xfrm>
        <a:graphic>
          <a:graphicData uri="http://schemas.openxmlformats.org/drawingml/2006/table">
            <a:tbl>
              <a:tblPr/>
              <a:tblGrid>
                <a:gridCol w="11267825">
                  <a:extLst>
                    <a:ext uri="{9D8B030D-6E8A-4147-A177-3AD203B41FA5}">
                      <a16:colId xmlns:a16="http://schemas.microsoft.com/office/drawing/2014/main" val="4273330427"/>
                    </a:ext>
                  </a:extLst>
                </a:gridCol>
              </a:tblGrid>
              <a:tr h="0">
                <a:tc>
                  <a:txBody>
                    <a:bodyPr/>
                    <a:lstStyle/>
                    <a:p>
                      <a:pPr algn="l"/>
                      <a:r>
                        <a:rPr lang="en-IN" sz="1600" b="1">
                          <a:effectLst/>
                          <a:latin typeface="Helvetica" pitchFamily="2" charset="0"/>
                        </a:rPr>
                        <a:t>Cloud computing: heading into the fog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42128689"/>
                  </a:ext>
                </a:extLst>
              </a:tr>
              <a:tr h="0">
                <a:tc>
                  <a:txBody>
                    <a:bodyPr/>
                    <a:lstStyle/>
                    <a:p>
                      <a:pPr algn="l"/>
                      <a:r>
                        <a:rPr lang="en-IN" sz="1600" dirty="0">
                          <a:effectLst/>
                          <a:latin typeface="Georgia" panose="02040502050405020303" pitchFamily="18" charset="0"/>
                        </a:rPr>
                        <a:t>The average internet user knows that much computing is now done in the “cloud”—in data centres operated by internet giants. But some computing is now expected to move back to the “edge”, because of artificial intelligence. Algorithms for AI services, such as those powering autonomous cars, will be “trained” in the cloud (in that case, by showing them lots of traffic footage, among other things). But the “inference” (the calculations needed for automated driving) will happen in devices at the edge (powerful computers in the vehicle). Sending all the data collected by a car to the cloud and then waiting for driving instructions to come back would simply take too long to avoid hitting that cyclist running a red light. Yet this two-tier system won’t spell the “end of cloud computing” as some suggest. Clouds will continue to exist, and will even grow—but they will become part of an all-engulfing “computing fog”.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92771719"/>
                  </a:ext>
                </a:extLst>
              </a:tr>
            </a:tbl>
          </a:graphicData>
        </a:graphic>
      </p:graphicFrame>
      <p:sp>
        <p:nvSpPr>
          <p:cNvPr id="6" name="TextBox 5">
            <a:extLst>
              <a:ext uri="{FF2B5EF4-FFF2-40B4-BE49-F238E27FC236}">
                <a16:creationId xmlns:a16="http://schemas.microsoft.com/office/drawing/2014/main" id="{3D926090-CA1E-9B46-87DD-898EF382ED10}"/>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9" name="Title 1">
            <a:extLst>
              <a:ext uri="{FF2B5EF4-FFF2-40B4-BE49-F238E27FC236}">
                <a16:creationId xmlns:a16="http://schemas.microsoft.com/office/drawing/2014/main" id="{D512B155-693C-B74E-8D0B-F4220DA12CD5}"/>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36332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534436" cy="1077218"/>
          </a:xfrm>
          <a:prstGeom prst="rect">
            <a:avLst/>
          </a:prstGeom>
        </p:spPr>
        <p:txBody>
          <a:bodyPr wrap="square">
            <a:spAutoFit/>
          </a:bodyPr>
          <a:lstStyle/>
          <a:p>
            <a:r>
              <a:rPr lang="en-US" sz="1600" b="1" dirty="0">
                <a:solidFill>
                  <a:srgbClr val="333333"/>
                </a:solidFill>
                <a:latin typeface="Georgia" panose="02040502050405020303" pitchFamily="18" charset="0"/>
              </a:rPr>
              <a:t>IBM tests AI for flagging disgruntled insiders.</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IBM’s </a:t>
            </a:r>
            <a:r>
              <a:rPr lang="en-US" sz="1600" dirty="0">
                <a:solidFill>
                  <a:srgbClr val="333333"/>
                </a:solidFill>
                <a:latin typeface="Georgia" panose="02040502050405020303" pitchFamily="18" charset="0"/>
              </a:rPr>
              <a:t>lab in</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Australia is trying to develop an AI tool to analyze employee behavior and help companies identify potential threats, </a:t>
            </a:r>
            <a:r>
              <a:rPr lang="en-US" sz="1600" u="sng" dirty="0">
                <a:solidFill>
                  <a:srgbClr val="318891"/>
                </a:solidFill>
                <a:latin typeface="Georgia" panose="02040502050405020303" pitchFamily="18" charset="0"/>
                <a:hlinkClick r:id="rId3" tooltip="Original URL: https://artificialintelligence.cmail19.com/t/d-l-xthjhyd-jijtkduuty-o/. Click or tap if you trust this link."/>
              </a:rPr>
              <a:t>CSO reports</a:t>
            </a:r>
            <a:r>
              <a:rPr lang="en-US" sz="1600" dirty="0">
                <a:solidFill>
                  <a:srgbClr val="333333"/>
                </a:solidFill>
                <a:latin typeface="Georgia" panose="02040502050405020303" pitchFamily="18" charset="0"/>
              </a:rPr>
              <a:t>. The tool examines words and tones used in email, along with activities such as file downloads. It also scans social posts to gauge a worker’s state of mind. It produce a risk score after analyzing these and other details. </a:t>
            </a:r>
            <a:endParaRPr lang="en-US" sz="1600" dirty="0"/>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3" name="Rectangle 2">
            <a:extLst>
              <a:ext uri="{FF2B5EF4-FFF2-40B4-BE49-F238E27FC236}">
                <a16:creationId xmlns:a16="http://schemas.microsoft.com/office/drawing/2014/main" id="{FDCEE99D-CB4A-BB4D-A9AA-D591533B3F86}"/>
              </a:ext>
            </a:extLst>
          </p:cNvPr>
          <p:cNvSpPr/>
          <p:nvPr/>
        </p:nvSpPr>
        <p:spPr>
          <a:xfrm>
            <a:off x="489733" y="2382918"/>
            <a:ext cx="10945403" cy="1077218"/>
          </a:xfrm>
          <a:prstGeom prst="rect">
            <a:avLst/>
          </a:prstGeom>
        </p:spPr>
        <p:txBody>
          <a:bodyPr wrap="square">
            <a:spAutoFit/>
          </a:bodyPr>
          <a:lstStyle/>
          <a:p>
            <a:r>
              <a:rPr lang="en-US" sz="1600" b="1" dirty="0">
                <a:solidFill>
                  <a:srgbClr val="333333"/>
                </a:solidFill>
                <a:latin typeface="Georgia" panose="02040502050405020303" pitchFamily="18" charset="0"/>
              </a:rPr>
              <a:t>Hong Kong law enforcement has AI facial-recognition software. </a:t>
            </a:r>
            <a:r>
              <a:rPr lang="en-US" sz="1600" dirty="0">
                <a:solidFill>
                  <a:srgbClr val="333333"/>
                </a:solidFill>
                <a:latin typeface="Georgia" panose="02040502050405020303" pitchFamily="18" charset="0"/>
              </a:rPr>
              <a:t>Police in Hong Kong already have access to artificial intelligence software that can match faces from video footage to police databases, </a:t>
            </a:r>
            <a:r>
              <a:rPr lang="en-US" sz="1600" u="sng" dirty="0">
                <a:solidFill>
                  <a:srgbClr val="318891"/>
                </a:solidFill>
                <a:latin typeface="Georgia" panose="02040502050405020303" pitchFamily="18" charset="0"/>
                <a:hlinkClick r:id="rId4" tooltip="Original URL: https://artificialintelligence.cmail19.com/t/d-l-xthjhyd-jijtkduuty-u/. Click or tap if you trust this link."/>
              </a:rPr>
              <a:t>Bloomberg reports</a:t>
            </a:r>
            <a:r>
              <a:rPr lang="en-US" sz="1600" dirty="0">
                <a:solidFill>
                  <a:srgbClr val="333333"/>
                </a:solidFill>
                <a:latin typeface="Georgia" panose="02040502050405020303" pitchFamily="18" charset="0"/>
              </a:rPr>
              <a:t>. It’s unclear if the technology, developed by video-analytics company </a:t>
            </a:r>
            <a:r>
              <a:rPr lang="en-US" sz="1600" dirty="0" err="1">
                <a:solidFill>
                  <a:srgbClr val="333333"/>
                </a:solidFill>
                <a:latin typeface="Georgia" panose="02040502050405020303" pitchFamily="18" charset="0"/>
              </a:rPr>
              <a:t>iOmniscient</a:t>
            </a:r>
            <a:r>
              <a:rPr lang="en-US" sz="1600" dirty="0">
                <a:solidFill>
                  <a:srgbClr val="333333"/>
                </a:solidFill>
                <a:latin typeface="Georgia" panose="02040502050405020303" pitchFamily="18" charset="0"/>
              </a:rPr>
              <a:t>, is being used against the city's pro-democracy protests, Bloomberg writes, citing unnamed sources.</a:t>
            </a:r>
            <a:endParaRPr lang="en-US" sz="1600" dirty="0"/>
          </a:p>
        </p:txBody>
      </p:sp>
      <p:sp>
        <p:nvSpPr>
          <p:cNvPr id="6" name="Rectangle 5">
            <a:extLst>
              <a:ext uri="{FF2B5EF4-FFF2-40B4-BE49-F238E27FC236}">
                <a16:creationId xmlns:a16="http://schemas.microsoft.com/office/drawing/2014/main" id="{69D478D4-8EAE-4849-92A9-B772E16504B0}"/>
              </a:ext>
            </a:extLst>
          </p:cNvPr>
          <p:cNvSpPr/>
          <p:nvPr/>
        </p:nvSpPr>
        <p:spPr>
          <a:xfrm>
            <a:off x="489733" y="3795815"/>
            <a:ext cx="11208452" cy="1569660"/>
          </a:xfrm>
          <a:prstGeom prst="rect">
            <a:avLst/>
          </a:prstGeom>
        </p:spPr>
        <p:txBody>
          <a:bodyPr wrap="square">
            <a:spAutoFit/>
          </a:bodyPr>
          <a:lstStyle/>
          <a:p>
            <a:r>
              <a:rPr lang="en-US" sz="1600" b="1" dirty="0">
                <a:solidFill>
                  <a:srgbClr val="333333"/>
                </a:solidFill>
                <a:latin typeface="Georgia" panose="02040502050405020303" pitchFamily="18" charset="0"/>
              </a:rPr>
              <a:t>SCB Asset Management to use AI to identify investments.</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SCB Asset Management Co.</a:t>
            </a:r>
            <a:r>
              <a:rPr lang="en-US" sz="1600" dirty="0">
                <a:solidFill>
                  <a:srgbClr val="333333"/>
                </a:solidFill>
                <a:latin typeface="Georgia" panose="02040502050405020303" pitchFamily="18" charset="0"/>
              </a:rPr>
              <a:t> plans to offer more equity funds using AI to identify investments as it looks to gain new customers and retain existing ones, </a:t>
            </a:r>
            <a:r>
              <a:rPr lang="en-US" sz="1600" u="sng" dirty="0">
                <a:solidFill>
                  <a:srgbClr val="318891"/>
                </a:solidFill>
                <a:latin typeface="Georgia" panose="02040502050405020303" pitchFamily="18" charset="0"/>
                <a:hlinkClick r:id="rId5" tooltip="Original URL: https://artificialintelligence.cmail19.com/t/d-l-xthjhyd-jijtkduuty-k/. Click or tap if you trust this link."/>
              </a:rPr>
              <a:t>Bloomberg reports</a:t>
            </a:r>
            <a:r>
              <a:rPr lang="en-US" sz="1600" dirty="0">
                <a:solidFill>
                  <a:srgbClr val="333333"/>
                </a:solidFill>
                <a:latin typeface="Georgia" panose="02040502050405020303" pitchFamily="18" charset="0"/>
              </a:rPr>
              <a:t>. AI, data analytics and program trading will allow SCB Asset, Thailand’s biggest mutual-fund firm, to soon start selling its own funds to invest in overseas equities, according to </a:t>
            </a:r>
            <a:r>
              <a:rPr lang="en-US" sz="1600" dirty="0" err="1">
                <a:solidFill>
                  <a:srgbClr val="333333"/>
                </a:solidFill>
                <a:latin typeface="Georgia" panose="02040502050405020303" pitchFamily="18" charset="0"/>
              </a:rPr>
              <a:t>Narongsak</a:t>
            </a:r>
            <a:r>
              <a:rPr lang="en-US" sz="1600" dirty="0">
                <a:solidFill>
                  <a:srgbClr val="333333"/>
                </a:solidFill>
                <a:latin typeface="Georgia" panose="02040502050405020303" pitchFamily="18" charset="0"/>
              </a:rPr>
              <a:t> </a:t>
            </a:r>
            <a:r>
              <a:rPr lang="en-US" sz="1600" dirty="0" err="1">
                <a:solidFill>
                  <a:srgbClr val="333333"/>
                </a:solidFill>
                <a:latin typeface="Georgia" panose="02040502050405020303" pitchFamily="18" charset="0"/>
              </a:rPr>
              <a:t>Plodmechai</a:t>
            </a:r>
            <a:r>
              <a:rPr lang="en-US" sz="1600" dirty="0">
                <a:solidFill>
                  <a:srgbClr val="333333"/>
                </a:solidFill>
                <a:latin typeface="Georgia" panose="02040502050405020303" pitchFamily="18" charset="0"/>
              </a:rPr>
              <a:t>, the chief executive of SCB Asset, which oversees about 1.5 trillion baht ($50 billion) of assets.  AI technology can let funds pivot in and out of assets without human bias and without approval delays, according to the report.</a:t>
            </a:r>
            <a:endParaRPr lang="en-US" sz="1600" dirty="0"/>
          </a:p>
        </p:txBody>
      </p:sp>
      <p:sp>
        <p:nvSpPr>
          <p:cNvPr id="7" name="Rectangle 6">
            <a:extLst>
              <a:ext uri="{FF2B5EF4-FFF2-40B4-BE49-F238E27FC236}">
                <a16:creationId xmlns:a16="http://schemas.microsoft.com/office/drawing/2014/main" id="{E21AB577-BB33-D64D-8025-7F008CDAC2C6}"/>
              </a:ext>
            </a:extLst>
          </p:cNvPr>
          <p:cNvSpPr/>
          <p:nvPr/>
        </p:nvSpPr>
        <p:spPr>
          <a:xfrm>
            <a:off x="489732" y="5561762"/>
            <a:ext cx="10945403" cy="584775"/>
          </a:xfrm>
          <a:prstGeom prst="rect">
            <a:avLst/>
          </a:prstGeom>
        </p:spPr>
        <p:txBody>
          <a:bodyPr wrap="square">
            <a:spAutoFit/>
          </a:bodyPr>
          <a:lstStyle/>
          <a:p>
            <a:r>
              <a:rPr lang="en-US" sz="1600" b="1" dirty="0">
                <a:solidFill>
                  <a:srgbClr val="333333"/>
                </a:solidFill>
                <a:latin typeface="Georgia" panose="02040502050405020303" pitchFamily="18" charset="0"/>
              </a:rPr>
              <a:t>Developing successful government AI strategies. </a:t>
            </a:r>
            <a:r>
              <a:rPr lang="en-US" sz="1600" dirty="0">
                <a:solidFill>
                  <a:srgbClr val="333333"/>
                </a:solidFill>
                <a:latin typeface="Georgia" panose="02040502050405020303" pitchFamily="18" charset="0"/>
              </a:rPr>
              <a:t>The U.S. </a:t>
            </a:r>
            <a:r>
              <a:rPr lang="en-US" sz="1600" u="sng" dirty="0">
                <a:solidFill>
                  <a:srgbClr val="318891"/>
                </a:solidFill>
                <a:latin typeface="Georgia" panose="02040502050405020303" pitchFamily="18" charset="0"/>
                <a:hlinkClick r:id="rId6" tooltip="Original URL: https://artificialintelligence.cmail19.com/t/d-l-xthjhyd-jijtkduuty-i/. Click or tap if you trust this link."/>
              </a:rPr>
              <a:t>has budgeted almost $1 billion</a:t>
            </a:r>
            <a:r>
              <a:rPr lang="en-US" sz="1600" dirty="0">
                <a:solidFill>
                  <a:srgbClr val="333333"/>
                </a:solidFill>
                <a:latin typeface="Georgia" panose="02040502050405020303" pitchFamily="18" charset="0"/>
              </a:rPr>
              <a:t> for artificial-intelligence research, excluding defense, for the fiscal year ending in September 2020.</a:t>
            </a:r>
            <a:endParaRPr lang="en-US" sz="1600" dirty="0"/>
          </a:p>
        </p:txBody>
      </p:sp>
      <p:sp>
        <p:nvSpPr>
          <p:cNvPr id="10" name="Title 1">
            <a:extLst>
              <a:ext uri="{FF2B5EF4-FFF2-40B4-BE49-F238E27FC236}">
                <a16:creationId xmlns:a16="http://schemas.microsoft.com/office/drawing/2014/main" id="{5F4FE841-3407-1B4A-B5BE-AFC37B964A89}"/>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224890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863210" cy="830997"/>
          </a:xfrm>
          <a:prstGeom prst="rect">
            <a:avLst/>
          </a:prstGeom>
        </p:spPr>
        <p:txBody>
          <a:bodyPr wrap="square">
            <a:spAutoFit/>
          </a:bodyPr>
          <a:lstStyle/>
          <a:p>
            <a:r>
              <a:rPr lang="en-US" sz="1600" b="1" dirty="0">
                <a:latin typeface="Georgia" panose="02040502050405020303" pitchFamily="18" charset="0"/>
              </a:rPr>
              <a:t>Organizations see risk in ‘shadow AI.’</a:t>
            </a:r>
            <a:r>
              <a:rPr lang="en-US" sz="1600" dirty="0">
                <a:latin typeface="Georgia" panose="02040502050405020303" pitchFamily="18" charset="0"/>
              </a:rPr>
              <a:t> By 2022, </a:t>
            </a:r>
            <a:r>
              <a:rPr lang="en-US" sz="1600" b="1" dirty="0">
                <a:latin typeface="Georgia" panose="02040502050405020303" pitchFamily="18" charset="0"/>
              </a:rPr>
              <a:t>Gartner</a:t>
            </a:r>
            <a:r>
              <a:rPr lang="en-US" sz="1600" dirty="0">
                <a:latin typeface="Georgia" panose="02040502050405020303" pitchFamily="18" charset="0"/>
              </a:rPr>
              <a:t> says 30% of organizations using AI for decision-making will come up against “shadow AI” as the biggest risk to effective and ethical decisions, reports the WSJ’s Sara Castellanos. Shadow AI refers to data outside the ownership of the IT department that is used to build AI models.</a:t>
            </a:r>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9" name="Rectangle 8">
            <a:extLst>
              <a:ext uri="{FF2B5EF4-FFF2-40B4-BE49-F238E27FC236}">
                <a16:creationId xmlns:a16="http://schemas.microsoft.com/office/drawing/2014/main" id="{DE47C7A6-607B-D743-BCF9-E4E09B7A8146}"/>
              </a:ext>
            </a:extLst>
          </p:cNvPr>
          <p:cNvSpPr/>
          <p:nvPr/>
        </p:nvSpPr>
        <p:spPr>
          <a:xfrm>
            <a:off x="489731" y="1882138"/>
            <a:ext cx="11099517" cy="830997"/>
          </a:xfrm>
          <a:prstGeom prst="rect">
            <a:avLst/>
          </a:prstGeom>
        </p:spPr>
        <p:txBody>
          <a:bodyPr wrap="square">
            <a:spAutoFit/>
          </a:bodyPr>
          <a:lstStyle/>
          <a:p>
            <a:r>
              <a:rPr lang="en-US" sz="1600" b="1" dirty="0">
                <a:solidFill>
                  <a:srgbClr val="333333"/>
                </a:solidFill>
                <a:latin typeface="Georgia" panose="02040502050405020303" pitchFamily="18" charset="0"/>
              </a:rPr>
              <a:t>Border patrol seeking information on facial recognition for body cams.</a:t>
            </a:r>
            <a:r>
              <a:rPr lang="en-US" sz="1600" dirty="0">
                <a:solidFill>
                  <a:srgbClr val="333333"/>
                </a:solidFill>
                <a:latin typeface="Georgia" panose="02040502050405020303" pitchFamily="18" charset="0"/>
              </a:rPr>
              <a:t> The U.S. Customs and Border Protection last week put out a request for information on body cameras, cloud storage and video management software that could assist agents checking for contraband and for immigrants illegally entering the country, </a:t>
            </a:r>
            <a:r>
              <a:rPr lang="en-US" sz="1600" u="sng" dirty="0">
                <a:solidFill>
                  <a:srgbClr val="318891"/>
                </a:solidFill>
                <a:latin typeface="Georgia" panose="02040502050405020303" pitchFamily="18" charset="0"/>
                <a:hlinkClick r:id="rId3" tooltip="Original URL: https://artificialintelligence.cmail20.com/t/d-l-xtdiydy-jijtkduuty-u/. Click or tap if you trust this link."/>
              </a:rPr>
              <a:t>reports Reuters</a:t>
            </a:r>
            <a:r>
              <a:rPr lang="en-US" sz="1600" dirty="0">
                <a:solidFill>
                  <a:srgbClr val="333333"/>
                </a:solidFill>
                <a:latin typeface="Georgia" panose="02040502050405020303" pitchFamily="18" charset="0"/>
              </a:rPr>
              <a:t>.</a:t>
            </a:r>
            <a:endParaRPr lang="en-US" sz="1600" dirty="0"/>
          </a:p>
        </p:txBody>
      </p:sp>
      <p:sp>
        <p:nvSpPr>
          <p:cNvPr id="10" name="Rectangle 9">
            <a:extLst>
              <a:ext uri="{FF2B5EF4-FFF2-40B4-BE49-F238E27FC236}">
                <a16:creationId xmlns:a16="http://schemas.microsoft.com/office/drawing/2014/main" id="{04D68D3E-1844-914F-B166-FF2550B860CF}"/>
              </a:ext>
            </a:extLst>
          </p:cNvPr>
          <p:cNvSpPr/>
          <p:nvPr/>
        </p:nvSpPr>
        <p:spPr>
          <a:xfrm>
            <a:off x="489730" y="2864320"/>
            <a:ext cx="10863209" cy="1077218"/>
          </a:xfrm>
          <a:prstGeom prst="rect">
            <a:avLst/>
          </a:prstGeom>
        </p:spPr>
        <p:txBody>
          <a:bodyPr wrap="square">
            <a:spAutoFit/>
          </a:bodyPr>
          <a:lstStyle/>
          <a:p>
            <a:r>
              <a:rPr lang="en-US" sz="1600" b="1" dirty="0">
                <a:solidFill>
                  <a:srgbClr val="333333"/>
                </a:solidFill>
                <a:latin typeface="Georgia" panose="02040502050405020303" pitchFamily="18" charset="0"/>
              </a:rPr>
              <a:t>Fujitsu develops new emotion AI technique. Fujitsu’s </a:t>
            </a:r>
            <a:r>
              <a:rPr lang="en-US" sz="1600" dirty="0">
                <a:solidFill>
                  <a:srgbClr val="333333"/>
                </a:solidFill>
                <a:latin typeface="Georgia" panose="02040502050405020303" pitchFamily="18" charset="0"/>
              </a:rPr>
              <a:t>laboratories develop AI-based technology that can pick up slight changes in a person's facial expressions, such as nervousness or confusion, </a:t>
            </a:r>
            <a:r>
              <a:rPr lang="en-US" sz="1600" u="sng" dirty="0">
                <a:solidFill>
                  <a:srgbClr val="318891"/>
                </a:solidFill>
                <a:latin typeface="Georgia" panose="02040502050405020303" pitchFamily="18" charset="0"/>
                <a:hlinkClick r:id="rId4" tooltip="Original URL: https://artificialintelligence.cmail20.com/t/d-l-xtdiydy-jijtkduuty-o/. Click or tap if you trust this link."/>
              </a:rPr>
              <a:t>reports ZDNet</a:t>
            </a:r>
            <a:r>
              <a:rPr lang="en-US" sz="1600" dirty="0">
                <a:solidFill>
                  <a:srgbClr val="333333"/>
                </a:solidFill>
                <a:latin typeface="Georgia" panose="02040502050405020303" pitchFamily="18" charset="0"/>
              </a:rPr>
              <a:t>. While other emotion AI tools can recognize expressions, they are limited to eight “core” states: anger, contempt, fear, disgust, happiness, sadness, surprise or neutral, according to the report.</a:t>
            </a:r>
            <a:endParaRPr lang="en-US" sz="1600" dirty="0"/>
          </a:p>
        </p:txBody>
      </p:sp>
      <p:sp>
        <p:nvSpPr>
          <p:cNvPr id="11" name="Rectangle 10">
            <a:extLst>
              <a:ext uri="{FF2B5EF4-FFF2-40B4-BE49-F238E27FC236}">
                <a16:creationId xmlns:a16="http://schemas.microsoft.com/office/drawing/2014/main" id="{0F780585-5F32-EE42-B94B-172E36F3484A}"/>
              </a:ext>
            </a:extLst>
          </p:cNvPr>
          <p:cNvSpPr/>
          <p:nvPr/>
        </p:nvSpPr>
        <p:spPr>
          <a:xfrm>
            <a:off x="489730" y="4067864"/>
            <a:ext cx="11099516" cy="1077218"/>
          </a:xfrm>
          <a:prstGeom prst="rect">
            <a:avLst/>
          </a:prstGeom>
        </p:spPr>
        <p:txBody>
          <a:bodyPr wrap="square">
            <a:spAutoFit/>
          </a:bodyPr>
          <a:lstStyle/>
          <a:p>
            <a:r>
              <a:rPr lang="en-US" sz="1600" b="1" dirty="0">
                <a:solidFill>
                  <a:srgbClr val="333333"/>
                </a:solidFill>
                <a:latin typeface="Georgia" panose="02040502050405020303" pitchFamily="18" charset="0"/>
              </a:rPr>
              <a:t>Google shows off AI prowess with smartphone. Google’s </a:t>
            </a:r>
            <a:r>
              <a:rPr lang="en-US" sz="1600" dirty="0">
                <a:solidFill>
                  <a:srgbClr val="333333"/>
                </a:solidFill>
                <a:latin typeface="Georgia" panose="02040502050405020303" pitchFamily="18" charset="0"/>
              </a:rPr>
              <a:t>Pixel 4 might be the most advanced phone you can buy, says the WSJ’s Joanna Stern in </a:t>
            </a:r>
            <a:r>
              <a:rPr lang="en-US" sz="1600" u="sng" dirty="0">
                <a:solidFill>
                  <a:srgbClr val="318891"/>
                </a:solidFill>
                <a:latin typeface="Georgia" panose="02040502050405020303" pitchFamily="18" charset="0"/>
                <a:hlinkClick r:id="rId5" tooltip="Original URL: https://artificialintelligence.cmail20.com/t/d-l-xtdiydy-jijtkduuty-b/. Click or tap if you trust this link."/>
              </a:rPr>
              <a:t>a review of the device</a:t>
            </a:r>
            <a:r>
              <a:rPr lang="en-US" sz="1600" dirty="0">
                <a:solidFill>
                  <a:srgbClr val="333333"/>
                </a:solidFill>
                <a:latin typeface="Georgia" panose="02040502050405020303" pitchFamily="18" charset="0"/>
              </a:rPr>
              <a:t>. Artificial-intelligence software allows for stunning nighttime photos, better and faster communication with Google Assistant and the ability to process speech-to-text in real time without an internet connection.</a:t>
            </a:r>
            <a:endParaRPr lang="en-US" sz="1600" dirty="0"/>
          </a:p>
        </p:txBody>
      </p:sp>
      <p:sp>
        <p:nvSpPr>
          <p:cNvPr id="12" name="Rectangle 11">
            <a:extLst>
              <a:ext uri="{FF2B5EF4-FFF2-40B4-BE49-F238E27FC236}">
                <a16:creationId xmlns:a16="http://schemas.microsoft.com/office/drawing/2014/main" id="{D1000470-0FA7-6843-92C2-6E6534C5934A}"/>
              </a:ext>
            </a:extLst>
          </p:cNvPr>
          <p:cNvSpPr/>
          <p:nvPr/>
        </p:nvSpPr>
        <p:spPr>
          <a:xfrm>
            <a:off x="489730" y="5269059"/>
            <a:ext cx="11099516" cy="830997"/>
          </a:xfrm>
          <a:prstGeom prst="rect">
            <a:avLst/>
          </a:prstGeom>
        </p:spPr>
        <p:txBody>
          <a:bodyPr wrap="square">
            <a:spAutoFit/>
          </a:bodyPr>
          <a:lstStyle/>
          <a:p>
            <a:r>
              <a:rPr lang="en-US" sz="1600" b="1" dirty="0">
                <a:solidFill>
                  <a:srgbClr val="333333"/>
                </a:solidFill>
                <a:latin typeface="Georgia" panose="02040502050405020303" pitchFamily="18" charset="0"/>
              </a:rPr>
              <a:t>Media-monitoring startup raises $25 million. </a:t>
            </a:r>
            <a:r>
              <a:rPr lang="en-US" sz="1600" dirty="0">
                <a:solidFill>
                  <a:srgbClr val="333333"/>
                </a:solidFill>
                <a:latin typeface="Georgia" panose="02040502050405020303" pitchFamily="18" charset="0"/>
              </a:rPr>
              <a:t>London-based </a:t>
            </a:r>
            <a:r>
              <a:rPr lang="en-US" sz="1600" b="1" dirty="0">
                <a:solidFill>
                  <a:srgbClr val="333333"/>
                </a:solidFill>
                <a:latin typeface="Georgia" panose="02040502050405020303" pitchFamily="18" charset="0"/>
              </a:rPr>
              <a:t>Signal AI </a:t>
            </a:r>
            <a:r>
              <a:rPr lang="en-US" sz="1600" dirty="0">
                <a:solidFill>
                  <a:srgbClr val="333333"/>
                </a:solidFill>
                <a:latin typeface="Georgia" panose="02040502050405020303" pitchFamily="18" charset="0"/>
              </a:rPr>
              <a:t>will use the money raised in its Series C round to develop software that scours news sources and other public data to look for trends and </a:t>
            </a:r>
            <a:r>
              <a:rPr lang="en-US" sz="1600" dirty="0" err="1">
                <a:solidFill>
                  <a:srgbClr val="333333"/>
                </a:solidFill>
                <a:latin typeface="Georgia" panose="02040502050405020303" pitchFamily="18" charset="0"/>
              </a:rPr>
              <a:t>risks,</a:t>
            </a:r>
            <a:r>
              <a:rPr lang="en-US" sz="1600" u="sng" dirty="0" err="1">
                <a:solidFill>
                  <a:srgbClr val="318891"/>
                </a:solidFill>
                <a:latin typeface="Georgia" panose="02040502050405020303" pitchFamily="18" charset="0"/>
                <a:hlinkClick r:id="rId6" tooltip="Original URL: https://artificialintelligence.cmail20.com/t/d-l-xtdiydy-jijtkduuty-n/. Click or tap if you trust this link."/>
              </a:rPr>
              <a:t>TechCrunch</a:t>
            </a:r>
            <a:r>
              <a:rPr lang="en-US" sz="1600" u="sng" dirty="0">
                <a:solidFill>
                  <a:srgbClr val="318891"/>
                </a:solidFill>
                <a:latin typeface="Georgia" panose="02040502050405020303" pitchFamily="18" charset="0"/>
                <a:hlinkClick r:id="rId6" tooltip="Original URL: https://artificialintelligence.cmail20.com/t/d-l-xtdiydy-jijtkduuty-n/. Click or tap if you trust this link."/>
              </a:rPr>
              <a:t> reports</a:t>
            </a:r>
            <a:r>
              <a:rPr lang="en-US" sz="1600" dirty="0">
                <a:solidFill>
                  <a:srgbClr val="333333"/>
                </a:solidFill>
                <a:latin typeface="Georgia" panose="02040502050405020303" pitchFamily="18" charset="0"/>
              </a:rPr>
              <a:t>. </a:t>
            </a:r>
            <a:endParaRPr lang="en-US" sz="1600" dirty="0"/>
          </a:p>
        </p:txBody>
      </p:sp>
    </p:spTree>
    <p:extLst>
      <p:ext uri="{BB962C8B-B14F-4D97-AF65-F5344CB8AC3E}">
        <p14:creationId xmlns:p14="http://schemas.microsoft.com/office/powerpoint/2010/main" val="421098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863210" cy="830997"/>
          </a:xfrm>
          <a:prstGeom prst="rect">
            <a:avLst/>
          </a:prstGeom>
        </p:spPr>
        <p:txBody>
          <a:bodyPr wrap="square">
            <a:spAutoFit/>
          </a:bodyPr>
          <a:lstStyle/>
          <a:p>
            <a:r>
              <a:rPr lang="en-US" sz="1600" b="1" dirty="0">
                <a:latin typeface="Georgia" panose="02040502050405020303" pitchFamily="18" charset="0"/>
              </a:rPr>
              <a:t>Indiana University to build AI center.</a:t>
            </a:r>
            <a:r>
              <a:rPr lang="en-US" sz="1600" dirty="0">
                <a:latin typeface="Georgia" panose="02040502050405020303" pitchFamily="18" charset="0"/>
              </a:rPr>
              <a:t> Fred </a:t>
            </a:r>
            <a:r>
              <a:rPr lang="en-US" sz="1600" dirty="0" err="1">
                <a:latin typeface="Georgia" panose="02040502050405020303" pitchFamily="18" charset="0"/>
              </a:rPr>
              <a:t>Luddy</a:t>
            </a:r>
            <a:r>
              <a:rPr lang="en-US" sz="1600" dirty="0">
                <a:latin typeface="Georgia" panose="02040502050405020303" pitchFamily="18" charset="0"/>
              </a:rPr>
              <a:t>, an Indiana University alumnus and the founder of </a:t>
            </a:r>
            <a:r>
              <a:rPr lang="en-US" sz="1600" b="1" dirty="0">
                <a:latin typeface="Georgia" panose="02040502050405020303" pitchFamily="18" charset="0"/>
              </a:rPr>
              <a:t>ServiceNow,</a:t>
            </a:r>
            <a:r>
              <a:rPr lang="en-US" sz="1600" dirty="0">
                <a:latin typeface="Georgia" panose="02040502050405020303" pitchFamily="18" charset="0"/>
              </a:rPr>
              <a:t> a Silicon Valley-based IT company,  donated $60 million to IU to build the </a:t>
            </a:r>
            <a:r>
              <a:rPr lang="en-US" sz="1600" dirty="0" err="1">
                <a:latin typeface="Georgia" panose="02040502050405020303" pitchFamily="18" charset="0"/>
              </a:rPr>
              <a:t>Luddy</a:t>
            </a:r>
            <a:r>
              <a:rPr lang="en-US" sz="1600" dirty="0">
                <a:latin typeface="Georgia" panose="02040502050405020303" pitchFamily="18" charset="0"/>
              </a:rPr>
              <a:t> Center for Artificial Intelligence, </a:t>
            </a:r>
            <a:r>
              <a:rPr lang="en-US" sz="1600" u="sng" dirty="0">
                <a:latin typeface="Georgia" panose="02040502050405020303" pitchFamily="18" charset="0"/>
                <a:hlinkClick r:id="rId3" tooltip="Original URL: https://artificialintelligence.cmail20.com/t/d-l-xtdiydy-jijtkduuty-x/. Click or tap if you trust this link."/>
              </a:rPr>
              <a:t>according to a report on IndyStar.com</a:t>
            </a:r>
            <a:r>
              <a:rPr lang="en-US" sz="1600" dirty="0">
                <a:latin typeface="Georgia" panose="02040502050405020303" pitchFamily="18" charset="0"/>
              </a:rPr>
              <a:t>.</a:t>
            </a:r>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17" name="Rectangle 16">
            <a:extLst>
              <a:ext uri="{FF2B5EF4-FFF2-40B4-BE49-F238E27FC236}">
                <a16:creationId xmlns:a16="http://schemas.microsoft.com/office/drawing/2014/main" id="{7DDD6BB7-AA56-0E42-9F33-C68E14B2ACAF}"/>
              </a:ext>
            </a:extLst>
          </p:cNvPr>
          <p:cNvSpPr/>
          <p:nvPr/>
        </p:nvSpPr>
        <p:spPr>
          <a:xfrm>
            <a:off x="508000" y="2128788"/>
            <a:ext cx="10844944" cy="1200329"/>
          </a:xfrm>
          <a:prstGeom prst="rect">
            <a:avLst/>
          </a:prstGeom>
        </p:spPr>
        <p:txBody>
          <a:bodyPr wrap="square">
            <a:spAutoFit/>
          </a:bodyPr>
          <a:lstStyle/>
          <a:p>
            <a:r>
              <a:rPr lang="en-US" sz="1600" b="1" dirty="0">
                <a:solidFill>
                  <a:srgbClr val="333333"/>
                </a:solidFill>
                <a:latin typeface="Georgia" panose="02040502050405020303" pitchFamily="18" charset="0"/>
              </a:rPr>
              <a:t>BCG Key findings:</a:t>
            </a:r>
          </a:p>
          <a:p>
            <a:pPr>
              <a:buFont typeface="Arial" panose="020B0604020202020204" pitchFamily="34" charset="0"/>
              <a:buChar char="•"/>
            </a:pPr>
            <a:r>
              <a:rPr lang="en-US" sz="1400" dirty="0">
                <a:solidFill>
                  <a:srgbClr val="333333"/>
                </a:solidFill>
                <a:latin typeface="Georgia" panose="02040502050405020303" pitchFamily="18" charset="0"/>
              </a:rPr>
              <a:t>9 of 10 business leaders believe AI can help a company generate revenue, reduce costs and develop new products or services</a:t>
            </a:r>
          </a:p>
          <a:p>
            <a:pPr>
              <a:buFont typeface="Arial" panose="020B0604020202020204" pitchFamily="34" charset="0"/>
              <a:buChar char="•"/>
            </a:pPr>
            <a:r>
              <a:rPr lang="en-US" sz="1400" dirty="0">
                <a:solidFill>
                  <a:srgbClr val="333333"/>
                </a:solidFill>
                <a:latin typeface="Georgia" panose="02040502050405020303" pitchFamily="18" charset="0"/>
              </a:rPr>
              <a:t>9 of 10 executives said they made some investment in the technology; of those, fewer than 2 in 5 report any business gain from their AI efforts in the past three years</a:t>
            </a:r>
          </a:p>
          <a:p>
            <a:pPr>
              <a:buFont typeface="Arial" panose="020B0604020202020204" pitchFamily="34" charset="0"/>
              <a:buChar char="•"/>
            </a:pPr>
            <a:r>
              <a:rPr lang="en-US" sz="1400" dirty="0">
                <a:solidFill>
                  <a:srgbClr val="333333"/>
                </a:solidFill>
                <a:latin typeface="Georgia" panose="02040502050405020303" pitchFamily="18" charset="0"/>
              </a:rPr>
              <a:t>Many executives believe they risk being put at a competitive disadvantage if a rival figures out how to exploit AI before they do</a:t>
            </a:r>
            <a:endParaRPr lang="en-US" sz="1400" b="0" i="0" u="none" strike="noStrike" dirty="0">
              <a:solidFill>
                <a:srgbClr val="333333"/>
              </a:solidFill>
              <a:effectLst/>
              <a:latin typeface="Georgia" panose="02040502050405020303" pitchFamily="18" charset="0"/>
            </a:endParaRPr>
          </a:p>
        </p:txBody>
      </p:sp>
      <p:sp>
        <p:nvSpPr>
          <p:cNvPr id="18" name="Rectangle 17">
            <a:extLst>
              <a:ext uri="{FF2B5EF4-FFF2-40B4-BE49-F238E27FC236}">
                <a16:creationId xmlns:a16="http://schemas.microsoft.com/office/drawing/2014/main" id="{3AAA6B6D-7137-8847-880A-C2463EC0C4CB}"/>
              </a:ext>
            </a:extLst>
          </p:cNvPr>
          <p:cNvSpPr/>
          <p:nvPr/>
        </p:nvSpPr>
        <p:spPr>
          <a:xfrm>
            <a:off x="489733" y="3646163"/>
            <a:ext cx="10688549" cy="830997"/>
          </a:xfrm>
          <a:prstGeom prst="rect">
            <a:avLst/>
          </a:prstGeom>
        </p:spPr>
        <p:txBody>
          <a:bodyPr wrap="square">
            <a:spAutoFit/>
          </a:bodyPr>
          <a:lstStyle/>
          <a:p>
            <a:r>
              <a:rPr lang="en-US" sz="1600" b="1" dirty="0">
                <a:solidFill>
                  <a:srgbClr val="333333"/>
                </a:solidFill>
                <a:latin typeface="Georgia" panose="02040502050405020303" pitchFamily="18" charset="0"/>
              </a:rPr>
              <a:t>An increasing number of school districts are using facial recognition.</a:t>
            </a:r>
            <a:r>
              <a:rPr lang="en-US" sz="1600" dirty="0">
                <a:solidFill>
                  <a:srgbClr val="333333"/>
                </a:solidFill>
                <a:latin typeface="Georgia" panose="02040502050405020303" pitchFamily="18" charset="0"/>
              </a:rPr>
              <a:t> Eight public school systems have deployed facial recognition systems, </a:t>
            </a:r>
            <a:r>
              <a:rPr lang="en-US" sz="1600" u="sng" dirty="0">
                <a:solidFill>
                  <a:srgbClr val="318891"/>
                </a:solidFill>
                <a:latin typeface="Georgia" panose="02040502050405020303" pitchFamily="18" charset="0"/>
                <a:hlinkClick r:id="rId4" tooltip="Original URL: https://artificialintelligence.cmail20.com/t/d-l-xtithyd-jijtkduuty-d/. Click or tap if you trust this link."/>
              </a:rPr>
              <a:t>according to Wired</a:t>
            </a:r>
            <a:r>
              <a:rPr lang="en-US" sz="1600" dirty="0">
                <a:solidFill>
                  <a:srgbClr val="333333"/>
                </a:solidFill>
                <a:latin typeface="Georgia" panose="02040502050405020303" pitchFamily="18" charset="0"/>
              </a:rPr>
              <a:t>, which said there are probably more. School administrators say the technology is a tool that can spur responses to, or even prevent, shootings and other incidents. </a:t>
            </a:r>
            <a:endParaRPr lang="en-US" sz="1600" dirty="0"/>
          </a:p>
        </p:txBody>
      </p:sp>
      <p:graphicFrame>
        <p:nvGraphicFramePr>
          <p:cNvPr id="19" name="Table 18">
            <a:extLst>
              <a:ext uri="{FF2B5EF4-FFF2-40B4-BE49-F238E27FC236}">
                <a16:creationId xmlns:a16="http://schemas.microsoft.com/office/drawing/2014/main" id="{4776F0FC-CB92-304D-BD2D-E41D9A465D69}"/>
              </a:ext>
            </a:extLst>
          </p:cNvPr>
          <p:cNvGraphicFramePr>
            <a:graphicFrameLocks noGrp="1"/>
          </p:cNvGraphicFramePr>
          <p:nvPr/>
        </p:nvGraphicFramePr>
        <p:xfrm>
          <a:off x="508000" y="4681410"/>
          <a:ext cx="10515600" cy="967740"/>
        </p:xfrm>
        <a:graphic>
          <a:graphicData uri="http://schemas.openxmlformats.org/drawingml/2006/table">
            <a:tbl>
              <a:tblPr/>
              <a:tblGrid>
                <a:gridCol w="10515600">
                  <a:extLst>
                    <a:ext uri="{9D8B030D-6E8A-4147-A177-3AD203B41FA5}">
                      <a16:colId xmlns:a16="http://schemas.microsoft.com/office/drawing/2014/main" val="3524473270"/>
                    </a:ext>
                  </a:extLst>
                </a:gridCol>
              </a:tblGrid>
              <a:tr h="0">
                <a:tc>
                  <a:txBody>
                    <a:bodyPr/>
                    <a:lstStyle/>
                    <a:p>
                      <a:pPr algn="ctr"/>
                      <a:r>
                        <a:rPr lang="en-US" b="0">
                          <a:effectLst/>
                          <a:latin typeface="Helvetica Neue" panose="02000503000000020004" pitchFamily="2" charset="0"/>
                        </a:rPr>
                        <a:t>1 million </a:t>
                      </a:r>
                    </a:p>
                  </a:txBody>
                  <a:tcPr marL="190500" marR="190500" marT="285750" marB="114300">
                    <a:lnL>
                      <a:noFill/>
                    </a:lnL>
                    <a:lnR>
                      <a:noFill/>
                    </a:lnR>
                    <a:lnT>
                      <a:noFill/>
                    </a:lnT>
                    <a:lnB>
                      <a:noFill/>
                    </a:lnB>
                    <a:solidFill>
                      <a:srgbClr val="F4F4F4"/>
                    </a:solidFill>
                  </a:tcPr>
                </a:tc>
                <a:extLst>
                  <a:ext uri="{0D108BD9-81ED-4DB2-BD59-A6C34878D82A}">
                    <a16:rowId xmlns:a16="http://schemas.microsoft.com/office/drawing/2014/main" val="135303244"/>
                  </a:ext>
                </a:extLst>
              </a:tr>
              <a:tr h="0">
                <a:tc>
                  <a:txBody>
                    <a:bodyPr/>
                    <a:lstStyle/>
                    <a:p>
                      <a:pPr algn="ctr"/>
                      <a:r>
                        <a:rPr lang="en-US" dirty="0">
                          <a:effectLst/>
                        </a:rPr>
                        <a:t>The number of miles Yandex’s driverless vehicles have traveled on public roads, </a:t>
                      </a:r>
                      <a:r>
                        <a:rPr lang="en-US" b="0" u="sng" dirty="0">
                          <a:solidFill>
                            <a:srgbClr val="318891"/>
                          </a:solidFill>
                          <a:effectLst/>
                          <a:latin typeface="inherit"/>
                          <a:hlinkClick r:id="rId5" tooltip="Original URL: https://artificialintelligence.cmail20.com/t/d-l-xtithyd-jijtkduuty-k/. Click or tap if you trust this link."/>
                        </a:rPr>
                        <a:t>reports VentureBeat</a:t>
                      </a:r>
                      <a:r>
                        <a:rPr lang="en-US" dirty="0">
                          <a:effectLst/>
                        </a:rPr>
                        <a:t>.</a:t>
                      </a:r>
                    </a:p>
                  </a:txBody>
                  <a:tcPr marL="190500" marR="190500" marT="0" marB="19050">
                    <a:lnL>
                      <a:noFill/>
                    </a:lnL>
                    <a:lnR>
                      <a:noFill/>
                    </a:lnR>
                    <a:lnT>
                      <a:noFill/>
                    </a:lnT>
                    <a:lnB>
                      <a:noFill/>
                    </a:lnB>
                    <a:solidFill>
                      <a:srgbClr val="F4F4F4"/>
                    </a:solidFill>
                  </a:tcPr>
                </a:tc>
                <a:extLst>
                  <a:ext uri="{0D108BD9-81ED-4DB2-BD59-A6C34878D82A}">
                    <a16:rowId xmlns:a16="http://schemas.microsoft.com/office/drawing/2014/main" val="78266048"/>
                  </a:ext>
                </a:extLst>
              </a:tr>
            </a:tbl>
          </a:graphicData>
        </a:graphic>
      </p:graphicFrame>
      <p:sp>
        <p:nvSpPr>
          <p:cNvPr id="20" name="Rectangle 19">
            <a:extLst>
              <a:ext uri="{FF2B5EF4-FFF2-40B4-BE49-F238E27FC236}">
                <a16:creationId xmlns:a16="http://schemas.microsoft.com/office/drawing/2014/main" id="{96AAC190-3BFD-C24C-B7A9-A53B1FE5E929}"/>
              </a:ext>
            </a:extLst>
          </p:cNvPr>
          <p:cNvSpPr/>
          <p:nvPr/>
        </p:nvSpPr>
        <p:spPr>
          <a:xfrm>
            <a:off x="489733" y="5887979"/>
            <a:ext cx="10533867" cy="307777"/>
          </a:xfrm>
          <a:prstGeom prst="rect">
            <a:avLst/>
          </a:prstGeom>
        </p:spPr>
        <p:txBody>
          <a:bodyPr wrap="square">
            <a:spAutoFit/>
          </a:bodyPr>
          <a:lstStyle/>
          <a:p>
            <a:r>
              <a:rPr lang="en-US" sz="1400" i="1" dirty="0"/>
              <a:t>Source: https://</a:t>
            </a:r>
            <a:r>
              <a:rPr lang="en-US" sz="1400" i="1" dirty="0" err="1"/>
              <a:t>venturebeat.com</a:t>
            </a:r>
            <a:r>
              <a:rPr lang="en-US" sz="1400" i="1" dirty="0"/>
              <a:t>/2019/10/17/yandexs-self-driving-cars-have-driven-1-million-miles/</a:t>
            </a:r>
          </a:p>
        </p:txBody>
      </p:sp>
    </p:spTree>
    <p:extLst>
      <p:ext uri="{BB962C8B-B14F-4D97-AF65-F5344CB8AC3E}">
        <p14:creationId xmlns:p14="http://schemas.microsoft.com/office/powerpoint/2010/main" val="339236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0" y="-44538"/>
            <a:ext cx="9875520" cy="1143000"/>
          </a:xfrm>
          <a:prstGeom prst="rect">
            <a:avLst/>
          </a:prstGeom>
        </p:spPr>
        <p:txBody>
          <a:bodyPr vert="horz" lIns="109728" tIns="54864" rIns="109728" bIns="54864"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3840" dirty="0">
                <a:solidFill>
                  <a:schemeClr val="accent5">
                    <a:lumMod val="75000"/>
                  </a:schemeClr>
                </a:solidFill>
                <a:latin typeface="Times New Roman" pitchFamily="18" charset="0"/>
                <a:cs typeface="Times New Roman" pitchFamily="18" charset="0"/>
              </a:rPr>
              <a:t>Storage capacity, size &amp; cost</a:t>
            </a:r>
          </a:p>
        </p:txBody>
      </p:sp>
      <p:pic>
        <p:nvPicPr>
          <p:cNvPr id="10" name="Picture 9"/>
          <p:cNvPicPr>
            <a:picLocks noChangeAspect="1"/>
          </p:cNvPicPr>
          <p:nvPr/>
        </p:nvPicPr>
        <p:blipFill>
          <a:blip r:embed="rId3"/>
          <a:stretch>
            <a:fillRect/>
          </a:stretch>
        </p:blipFill>
        <p:spPr>
          <a:xfrm>
            <a:off x="1158241" y="1234441"/>
            <a:ext cx="3553230" cy="2021665"/>
          </a:xfrm>
          <a:prstGeom prst="rect">
            <a:avLst/>
          </a:prstGeom>
        </p:spPr>
      </p:pic>
      <p:pic>
        <p:nvPicPr>
          <p:cNvPr id="17" name="Picture 16"/>
          <p:cNvPicPr>
            <a:picLocks noChangeAspect="1"/>
          </p:cNvPicPr>
          <p:nvPr/>
        </p:nvPicPr>
        <p:blipFill>
          <a:blip r:embed="rId4"/>
          <a:stretch>
            <a:fillRect/>
          </a:stretch>
        </p:blipFill>
        <p:spPr>
          <a:xfrm>
            <a:off x="7467600" y="1143000"/>
            <a:ext cx="1797547" cy="1874520"/>
          </a:xfrm>
          <a:prstGeom prst="rect">
            <a:avLst/>
          </a:prstGeom>
        </p:spPr>
      </p:pic>
      <p:pic>
        <p:nvPicPr>
          <p:cNvPr id="19" name="Picture 18"/>
          <p:cNvPicPr>
            <a:picLocks noChangeAspect="1"/>
          </p:cNvPicPr>
          <p:nvPr/>
        </p:nvPicPr>
        <p:blipFill>
          <a:blip r:embed="rId5"/>
          <a:stretch>
            <a:fillRect/>
          </a:stretch>
        </p:blipFill>
        <p:spPr>
          <a:xfrm>
            <a:off x="1249680" y="3977640"/>
            <a:ext cx="3657600" cy="2068708"/>
          </a:xfrm>
          <a:prstGeom prst="rect">
            <a:avLst/>
          </a:prstGeom>
        </p:spPr>
      </p:pic>
      <p:pic>
        <p:nvPicPr>
          <p:cNvPr id="21" name="Picture 20"/>
          <p:cNvPicPr>
            <a:picLocks noChangeAspect="1"/>
          </p:cNvPicPr>
          <p:nvPr/>
        </p:nvPicPr>
        <p:blipFill>
          <a:blip r:embed="rId6"/>
          <a:stretch>
            <a:fillRect/>
          </a:stretch>
        </p:blipFill>
        <p:spPr>
          <a:xfrm>
            <a:off x="6553200" y="3977641"/>
            <a:ext cx="3566160" cy="2083914"/>
          </a:xfrm>
          <a:prstGeom prst="rect">
            <a:avLst/>
          </a:prstGeom>
        </p:spPr>
      </p:pic>
      <p:pic>
        <p:nvPicPr>
          <p:cNvPr id="23" name="Picture 22"/>
          <p:cNvPicPr>
            <a:picLocks noChangeAspect="1"/>
          </p:cNvPicPr>
          <p:nvPr/>
        </p:nvPicPr>
        <p:blipFill>
          <a:blip r:embed="rId7"/>
          <a:stretch>
            <a:fillRect/>
          </a:stretch>
        </p:blipFill>
        <p:spPr>
          <a:xfrm>
            <a:off x="902843" y="1017715"/>
            <a:ext cx="10409004" cy="5383696"/>
          </a:xfrm>
          <a:prstGeom prst="rect">
            <a:avLst/>
          </a:prstGeom>
        </p:spPr>
      </p:pic>
    </p:spTree>
    <p:extLst>
      <p:ext uri="{BB962C8B-B14F-4D97-AF65-F5344CB8AC3E}">
        <p14:creationId xmlns:p14="http://schemas.microsoft.com/office/powerpoint/2010/main" val="3827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3" name="Rectangle 2">
            <a:extLst>
              <a:ext uri="{FF2B5EF4-FFF2-40B4-BE49-F238E27FC236}">
                <a16:creationId xmlns:a16="http://schemas.microsoft.com/office/drawing/2014/main" id="{4F72E901-C5BA-CF4A-869C-C27012FAADB3}"/>
              </a:ext>
            </a:extLst>
          </p:cNvPr>
          <p:cNvSpPr/>
          <p:nvPr/>
        </p:nvSpPr>
        <p:spPr>
          <a:xfrm>
            <a:off x="493814" y="974551"/>
            <a:ext cx="10859985" cy="830997"/>
          </a:xfrm>
          <a:prstGeom prst="rect">
            <a:avLst/>
          </a:prstGeom>
        </p:spPr>
        <p:txBody>
          <a:bodyPr wrap="square">
            <a:spAutoFit/>
          </a:bodyPr>
          <a:lstStyle/>
          <a:p>
            <a:r>
              <a:rPr lang="en-US" sz="1600" b="1" dirty="0">
                <a:solidFill>
                  <a:srgbClr val="333333"/>
                </a:solidFill>
                <a:latin typeface="Georgia" panose="02040502050405020303" pitchFamily="18" charset="0"/>
              </a:rPr>
              <a:t>AI funding deal.</a:t>
            </a:r>
            <a:r>
              <a:rPr lang="en-US" sz="1600" dirty="0">
                <a:solidFill>
                  <a:srgbClr val="333333"/>
                </a:solidFill>
                <a:latin typeface="Georgia" panose="02040502050405020303" pitchFamily="18" charset="0"/>
              </a:rPr>
              <a:t> </a:t>
            </a:r>
            <a:r>
              <a:rPr lang="en-US" sz="1600" b="1" dirty="0" err="1">
                <a:solidFill>
                  <a:srgbClr val="333333"/>
                </a:solidFill>
                <a:latin typeface="Georgia" panose="02040502050405020303" pitchFamily="18" charset="0"/>
              </a:rPr>
              <a:t>Invoca</a:t>
            </a:r>
            <a:r>
              <a:rPr lang="en-US" sz="1600" b="1" dirty="0">
                <a:solidFill>
                  <a:srgbClr val="333333"/>
                </a:solidFill>
                <a:latin typeface="Georgia" panose="02040502050405020303" pitchFamily="18" charset="0"/>
              </a:rPr>
              <a:t> Inc., </a:t>
            </a:r>
            <a:r>
              <a:rPr lang="en-US" sz="1600" dirty="0">
                <a:solidFill>
                  <a:srgbClr val="333333"/>
                </a:solidFill>
                <a:latin typeface="Georgia" panose="02040502050405020303" pitchFamily="18" charset="0"/>
              </a:rPr>
              <a:t>a provider of AI-powered software that lets companies analyze customer phone calls, said it raised $41 million in new equity financing and secured a $15 million line of credit, </a:t>
            </a:r>
            <a:r>
              <a:rPr lang="en-US" sz="1600" u="sng" dirty="0">
                <a:solidFill>
                  <a:srgbClr val="318891"/>
                </a:solidFill>
                <a:latin typeface="Georgia" panose="02040502050405020303" pitchFamily="18" charset="0"/>
                <a:hlinkClick r:id="rId3" tooltip="Original URL: https://artificialintelligence.cmail19.com/t/d-l-xtjujhl-jijtkduuty-t/. Click or tap if you trust this link."/>
              </a:rPr>
              <a:t>reports WSJ Pro’s Jared Council</a:t>
            </a:r>
            <a:r>
              <a:rPr lang="en-US" sz="1600" dirty="0">
                <a:solidFill>
                  <a:srgbClr val="333333"/>
                </a:solidFill>
                <a:latin typeface="Georgia" panose="02040502050405020303" pitchFamily="18" charset="0"/>
              </a:rPr>
              <a:t>.</a:t>
            </a:r>
            <a:endParaRPr lang="en-US" sz="1600" dirty="0"/>
          </a:p>
        </p:txBody>
      </p:sp>
      <p:graphicFrame>
        <p:nvGraphicFramePr>
          <p:cNvPr id="4" name="Table 3">
            <a:extLst>
              <a:ext uri="{FF2B5EF4-FFF2-40B4-BE49-F238E27FC236}">
                <a16:creationId xmlns:a16="http://schemas.microsoft.com/office/drawing/2014/main" id="{5D2860AC-F597-0A4F-BA74-CF04CD89D4A4}"/>
              </a:ext>
            </a:extLst>
          </p:cNvPr>
          <p:cNvGraphicFramePr>
            <a:graphicFrameLocks noGrp="1"/>
          </p:cNvGraphicFramePr>
          <p:nvPr/>
        </p:nvGraphicFramePr>
        <p:xfrm>
          <a:off x="493814" y="2148808"/>
          <a:ext cx="10515600" cy="1150620"/>
        </p:xfrm>
        <a:graphic>
          <a:graphicData uri="http://schemas.openxmlformats.org/drawingml/2006/table">
            <a:tbl>
              <a:tblPr/>
              <a:tblGrid>
                <a:gridCol w="10515600">
                  <a:extLst>
                    <a:ext uri="{9D8B030D-6E8A-4147-A177-3AD203B41FA5}">
                      <a16:colId xmlns:a16="http://schemas.microsoft.com/office/drawing/2014/main" val="95116767"/>
                    </a:ext>
                  </a:extLst>
                </a:gridCol>
              </a:tblGrid>
              <a:tr h="551905">
                <a:tc>
                  <a:txBody>
                    <a:bodyPr/>
                    <a:lstStyle/>
                    <a:p>
                      <a:pPr algn="ctr"/>
                      <a:r>
                        <a:rPr lang="en-US" sz="1600" kern="1200" dirty="0">
                          <a:solidFill>
                            <a:srgbClr val="333333"/>
                          </a:solidFill>
                          <a:latin typeface="Georgia" panose="02040502050405020303" pitchFamily="18" charset="0"/>
                          <a:ea typeface="+mn-ea"/>
                          <a:cs typeface="+mn-cs"/>
                        </a:rPr>
                        <a:t>64% </a:t>
                      </a:r>
                    </a:p>
                  </a:txBody>
                  <a:tcPr marL="190500" marR="190500" marT="285750" marB="114300">
                    <a:lnL>
                      <a:noFill/>
                    </a:lnL>
                    <a:lnR>
                      <a:noFill/>
                    </a:lnR>
                    <a:lnT>
                      <a:noFill/>
                    </a:lnT>
                    <a:lnB>
                      <a:noFill/>
                    </a:lnB>
                    <a:solidFill>
                      <a:srgbClr val="F4F4F4"/>
                    </a:solidFill>
                  </a:tcPr>
                </a:tc>
                <a:extLst>
                  <a:ext uri="{0D108BD9-81ED-4DB2-BD59-A6C34878D82A}">
                    <a16:rowId xmlns:a16="http://schemas.microsoft.com/office/drawing/2014/main" val="400711887"/>
                  </a:ext>
                </a:extLst>
              </a:tr>
              <a:tr h="0">
                <a:tc>
                  <a:txBody>
                    <a:bodyPr/>
                    <a:lstStyle/>
                    <a:p>
                      <a:pPr algn="ctr"/>
                      <a:r>
                        <a:rPr lang="en-US" sz="1600" kern="1200" dirty="0">
                          <a:solidFill>
                            <a:srgbClr val="333333"/>
                          </a:solidFill>
                          <a:latin typeface="Georgia" panose="02040502050405020303" pitchFamily="18" charset="0"/>
                          <a:ea typeface="+mn-ea"/>
                          <a:cs typeface="+mn-cs"/>
                        </a:rPr>
                        <a:t>The percentage of 8,370 workers, managers and human-resource execs responding to an Oracle and Future Workplace survey who say they would trust a robot more than their manager, </a:t>
                      </a:r>
                      <a:r>
                        <a:rPr lang="en-US" sz="1600" kern="1200" dirty="0">
                          <a:solidFill>
                            <a:srgbClr val="333333"/>
                          </a:solidFill>
                          <a:latin typeface="Georgia" panose="02040502050405020303" pitchFamily="18" charset="0"/>
                          <a:ea typeface="+mn-ea"/>
                          <a:cs typeface="+mn-cs"/>
                          <a:hlinkClick r:id="rId4" tooltip="Original URL: https://artificialintelligence.cmail19.com/t/d-l-xtjujhl-jijtkduuty-h/. Click or tap if you trust this link.">
                            <a:extLst>
                              <a:ext uri="{A12FA001-AC4F-418D-AE19-62706E023703}">
                                <ahyp:hlinkClr xmlns:ahyp="http://schemas.microsoft.com/office/drawing/2018/hyperlinkcolor" val="tx"/>
                              </a:ext>
                            </a:extLst>
                          </a:hlinkClick>
                        </a:rPr>
                        <a:t>according to ZDNet</a:t>
                      </a:r>
                      <a:r>
                        <a:rPr lang="en-US" sz="1600" kern="1200" dirty="0">
                          <a:solidFill>
                            <a:srgbClr val="333333"/>
                          </a:solidFill>
                          <a:latin typeface="Georgia" panose="02040502050405020303" pitchFamily="18" charset="0"/>
                          <a:ea typeface="+mn-ea"/>
                          <a:cs typeface="+mn-cs"/>
                        </a:rPr>
                        <a:t>.</a:t>
                      </a:r>
                    </a:p>
                  </a:txBody>
                  <a:tcPr marL="190500" marR="190500" marT="0" marB="19050">
                    <a:lnL>
                      <a:noFill/>
                    </a:lnL>
                    <a:lnR>
                      <a:noFill/>
                    </a:lnR>
                    <a:lnT>
                      <a:noFill/>
                    </a:lnT>
                    <a:lnB>
                      <a:noFill/>
                    </a:lnB>
                    <a:solidFill>
                      <a:srgbClr val="F4F4F4"/>
                    </a:solidFill>
                  </a:tcPr>
                </a:tc>
                <a:extLst>
                  <a:ext uri="{0D108BD9-81ED-4DB2-BD59-A6C34878D82A}">
                    <a16:rowId xmlns:a16="http://schemas.microsoft.com/office/drawing/2014/main" val="2094245098"/>
                  </a:ext>
                </a:extLst>
              </a:tr>
            </a:tbl>
          </a:graphicData>
        </a:graphic>
      </p:graphicFrame>
      <p:sp>
        <p:nvSpPr>
          <p:cNvPr id="6" name="Rectangle 5">
            <a:extLst>
              <a:ext uri="{FF2B5EF4-FFF2-40B4-BE49-F238E27FC236}">
                <a16:creationId xmlns:a16="http://schemas.microsoft.com/office/drawing/2014/main" id="{3DE4F153-BCA3-594E-A0C2-E52722C5DE10}"/>
              </a:ext>
            </a:extLst>
          </p:cNvPr>
          <p:cNvSpPr/>
          <p:nvPr/>
        </p:nvSpPr>
        <p:spPr>
          <a:xfrm>
            <a:off x="493814" y="3627791"/>
            <a:ext cx="10992694" cy="1077218"/>
          </a:xfrm>
          <a:prstGeom prst="rect">
            <a:avLst/>
          </a:prstGeom>
        </p:spPr>
        <p:txBody>
          <a:bodyPr wrap="square">
            <a:spAutoFit/>
          </a:bodyPr>
          <a:lstStyle/>
          <a:p>
            <a:r>
              <a:rPr lang="en-US" sz="1600" b="1" dirty="0">
                <a:solidFill>
                  <a:srgbClr val="333333"/>
                </a:solidFill>
                <a:latin typeface="Georgia" panose="02040502050405020303" pitchFamily="18" charset="0"/>
              </a:rPr>
              <a:t>South Korea invests in transportation. </a:t>
            </a:r>
            <a:r>
              <a:rPr lang="en-US" sz="1600" dirty="0">
                <a:solidFill>
                  <a:srgbClr val="333333"/>
                </a:solidFill>
                <a:latin typeface="Georgia" panose="02040502050405020303" pitchFamily="18" charset="0"/>
              </a:rPr>
              <a:t>South Korea is looking to speed the adoption of self-driving, electric and flying cars in a move to stimulate its economy, </a:t>
            </a:r>
            <a:r>
              <a:rPr lang="en-US" sz="1600" u="sng" dirty="0">
                <a:solidFill>
                  <a:srgbClr val="318891"/>
                </a:solidFill>
                <a:latin typeface="Georgia" panose="02040502050405020303" pitchFamily="18" charset="0"/>
                <a:hlinkClick r:id="rId5" tooltip="Original URL: https://artificialintelligence.cmail19.com/t/d-l-xtjujhl-jijtkduuty-u/. Click or tap if you trust this link."/>
              </a:rPr>
              <a:t>reports Bloomberg</a:t>
            </a:r>
            <a:r>
              <a:rPr lang="en-US" sz="1600" dirty="0">
                <a:solidFill>
                  <a:srgbClr val="333333"/>
                </a:solidFill>
                <a:latin typeface="Georgia" panose="02040502050405020303" pitchFamily="18" charset="0"/>
              </a:rPr>
              <a:t>. The country’s president, Moon Jae-in, said Korean businesses will invest 60 trillion South Korean won ($50 billion) into transportation in the next decade while the government will put up KRW2.2 trillion to help create related technology and infrastructure, according to the report.</a:t>
            </a:r>
            <a:endParaRPr lang="en-US" sz="1600" dirty="0"/>
          </a:p>
        </p:txBody>
      </p:sp>
      <p:sp>
        <p:nvSpPr>
          <p:cNvPr id="7" name="Rectangle 6">
            <a:extLst>
              <a:ext uri="{FF2B5EF4-FFF2-40B4-BE49-F238E27FC236}">
                <a16:creationId xmlns:a16="http://schemas.microsoft.com/office/drawing/2014/main" id="{B1D595F7-96E0-5F46-9A10-40545597B47F}"/>
              </a:ext>
            </a:extLst>
          </p:cNvPr>
          <p:cNvSpPr/>
          <p:nvPr/>
        </p:nvSpPr>
        <p:spPr>
          <a:xfrm>
            <a:off x="493814" y="5002426"/>
            <a:ext cx="10859984" cy="1077218"/>
          </a:xfrm>
          <a:prstGeom prst="rect">
            <a:avLst/>
          </a:prstGeom>
        </p:spPr>
        <p:txBody>
          <a:bodyPr wrap="square">
            <a:spAutoFit/>
          </a:bodyPr>
          <a:lstStyle/>
          <a:p>
            <a:r>
              <a:rPr lang="en-US" sz="1600" b="1" dirty="0" err="1">
                <a:solidFill>
                  <a:srgbClr val="333333"/>
                </a:solidFill>
                <a:latin typeface="Georgia" panose="02040502050405020303" pitchFamily="18" charset="0"/>
              </a:rPr>
              <a:t>Healx</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which uses AI to discover new drug treatments for rare diseases, </a:t>
            </a:r>
            <a:r>
              <a:rPr lang="en-US" sz="1600" u="sng" dirty="0">
                <a:solidFill>
                  <a:srgbClr val="318891"/>
                </a:solidFill>
                <a:latin typeface="Georgia" panose="02040502050405020303" pitchFamily="18" charset="0"/>
                <a:hlinkClick r:id="rId6" tooltip="Original URL: https://artificialintelligence.cmail19.com/t/d-l-xtjujhl-jijtkduuty-b/. Click or tap if you trust this link."/>
              </a:rPr>
              <a:t>raised $56 million</a:t>
            </a:r>
            <a:r>
              <a:rPr lang="en-US" sz="1600" dirty="0">
                <a:solidFill>
                  <a:srgbClr val="333333"/>
                </a:solidFill>
                <a:latin typeface="Georgia" panose="02040502050405020303" pitchFamily="18" charset="0"/>
              </a:rPr>
              <a:t> in a Series B funding round. The financing was led by </a:t>
            </a:r>
            <a:r>
              <a:rPr lang="en-US" sz="1600" b="1" dirty="0" err="1">
                <a:solidFill>
                  <a:srgbClr val="333333"/>
                </a:solidFill>
                <a:latin typeface="Georgia" panose="02040502050405020303" pitchFamily="18" charset="0"/>
              </a:rPr>
              <a:t>Atomico</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with participation from </a:t>
            </a:r>
            <a:r>
              <a:rPr lang="en-US" sz="1600" b="1" dirty="0">
                <a:solidFill>
                  <a:srgbClr val="333333"/>
                </a:solidFill>
                <a:latin typeface="Georgia" panose="02040502050405020303" pitchFamily="18" charset="0"/>
              </a:rPr>
              <a:t>Intel Capital, </a:t>
            </a:r>
            <a:r>
              <a:rPr lang="en-US" sz="1600" b="1" dirty="0" err="1">
                <a:solidFill>
                  <a:srgbClr val="333333"/>
                </a:solidFill>
                <a:latin typeface="Georgia" panose="02040502050405020303" pitchFamily="18" charset="0"/>
              </a:rPr>
              <a:t>Balderton</a:t>
            </a:r>
            <a:r>
              <a:rPr lang="en-US" sz="1600" b="1" dirty="0">
                <a:solidFill>
                  <a:srgbClr val="333333"/>
                </a:solidFill>
                <a:latin typeface="Georgia" panose="02040502050405020303" pitchFamily="18" charset="0"/>
              </a:rPr>
              <a:t> Capital, Global Brain, </a:t>
            </a:r>
            <a:r>
              <a:rPr lang="en-US" sz="1600" b="1" dirty="0" err="1">
                <a:solidFill>
                  <a:srgbClr val="333333"/>
                </a:solidFill>
                <a:latin typeface="Georgia" panose="02040502050405020303" pitchFamily="18" charset="0"/>
              </a:rPr>
              <a:t>Btov</a:t>
            </a:r>
            <a:r>
              <a:rPr lang="en-US" sz="1600" b="1" dirty="0">
                <a:solidFill>
                  <a:srgbClr val="333333"/>
                </a:solidFill>
                <a:latin typeface="Georgia" panose="02040502050405020303" pitchFamily="18" charset="0"/>
              </a:rPr>
              <a:t> Partners, Amadeus Capital </a:t>
            </a:r>
            <a:r>
              <a:rPr lang="en-US" sz="1600" b="1" dirty="0" err="1">
                <a:solidFill>
                  <a:srgbClr val="333333"/>
                </a:solidFill>
                <a:latin typeface="Georgia" panose="02040502050405020303" pitchFamily="18" charset="0"/>
              </a:rPr>
              <a:t>Partners,</a:t>
            </a:r>
            <a:r>
              <a:rPr lang="en-US" sz="1600" dirty="0" err="1">
                <a:solidFill>
                  <a:srgbClr val="333333"/>
                </a:solidFill>
                <a:latin typeface="Georgia" panose="02040502050405020303" pitchFamily="18" charset="0"/>
              </a:rPr>
              <a:t>and</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Cambridge Innovation Capital’s</a:t>
            </a:r>
            <a:r>
              <a:rPr lang="en-US" sz="1600" dirty="0">
                <a:solidFill>
                  <a:srgbClr val="333333"/>
                </a:solidFill>
                <a:latin typeface="Georgia" panose="02040502050405020303" pitchFamily="18" charset="0"/>
              </a:rPr>
              <a:t> Jonathan Milner. (VentureBeat)</a:t>
            </a:r>
            <a:endParaRPr lang="en-US" sz="1600" dirty="0"/>
          </a:p>
        </p:txBody>
      </p:sp>
    </p:spTree>
    <p:extLst>
      <p:ext uri="{BB962C8B-B14F-4D97-AF65-F5344CB8AC3E}">
        <p14:creationId xmlns:p14="http://schemas.microsoft.com/office/powerpoint/2010/main" val="869411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2" name="Rectangle 1">
            <a:extLst>
              <a:ext uri="{FF2B5EF4-FFF2-40B4-BE49-F238E27FC236}">
                <a16:creationId xmlns:a16="http://schemas.microsoft.com/office/drawing/2014/main" id="{EFD00D65-0666-0744-8591-B8688181C682}"/>
              </a:ext>
            </a:extLst>
          </p:cNvPr>
          <p:cNvSpPr/>
          <p:nvPr/>
        </p:nvSpPr>
        <p:spPr>
          <a:xfrm>
            <a:off x="386993" y="901875"/>
            <a:ext cx="11335820" cy="1477328"/>
          </a:xfrm>
          <a:prstGeom prst="rect">
            <a:avLst/>
          </a:prstGeom>
        </p:spPr>
        <p:txBody>
          <a:bodyPr wrap="square">
            <a:spAutoFit/>
          </a:bodyPr>
          <a:lstStyle/>
          <a:p>
            <a:r>
              <a:rPr lang="en-US" dirty="0">
                <a:solidFill>
                  <a:srgbClr val="333333"/>
                </a:solidFill>
                <a:latin typeface="Georgia" panose="02040502050405020303" pitchFamily="18" charset="0"/>
              </a:rPr>
              <a:t>Demand for these workers is growing as companies world-wide seek an edge over competitors by using technology such as cloud computing, data analytics and artificial intelligence. Sought-after IT workers, such as developers and engineers with experience in AI, who take new jobs this year are fetching average annual salaries of $200,000, up from $150,000 a year ago, according to staffing firm </a:t>
            </a:r>
            <a:r>
              <a:rPr lang="en-US" b="1" dirty="0">
                <a:solidFill>
                  <a:srgbClr val="333333"/>
                </a:solidFill>
                <a:latin typeface="Georgia" panose="02040502050405020303" pitchFamily="18" charset="0"/>
              </a:rPr>
              <a:t>Mondo</a:t>
            </a:r>
            <a:r>
              <a:rPr lang="en-US" dirty="0">
                <a:solidFill>
                  <a:srgbClr val="333333"/>
                </a:solidFill>
                <a:latin typeface="Georgia" panose="02040502050405020303" pitchFamily="18" charset="0"/>
              </a:rPr>
              <a:t>, a subsidiary of Chicago-based </a:t>
            </a:r>
            <a:r>
              <a:rPr lang="en-US" b="1" dirty="0">
                <a:solidFill>
                  <a:srgbClr val="333333"/>
                </a:solidFill>
                <a:latin typeface="Georgia" panose="02040502050405020303" pitchFamily="18" charset="0"/>
              </a:rPr>
              <a:t>Addison Group</a:t>
            </a:r>
            <a:r>
              <a:rPr lang="en-US" dirty="0">
                <a:solidFill>
                  <a:srgbClr val="333333"/>
                </a:solidFill>
                <a:latin typeface="Georgia" panose="02040502050405020303" pitchFamily="18" charset="0"/>
              </a:rPr>
              <a:t> LLC.</a:t>
            </a:r>
            <a:endParaRPr lang="en-US" dirty="0"/>
          </a:p>
        </p:txBody>
      </p:sp>
      <p:sp>
        <p:nvSpPr>
          <p:cNvPr id="9" name="Rectangle 8">
            <a:hlinkClick r:id="rId3"/>
            <a:extLst>
              <a:ext uri="{FF2B5EF4-FFF2-40B4-BE49-F238E27FC236}">
                <a16:creationId xmlns:a16="http://schemas.microsoft.com/office/drawing/2014/main" id="{9211DE7E-6A01-0F45-9887-B34546140A43}"/>
              </a:ext>
            </a:extLst>
          </p:cNvPr>
          <p:cNvSpPr/>
          <p:nvPr/>
        </p:nvSpPr>
        <p:spPr>
          <a:xfrm>
            <a:off x="386992" y="2957911"/>
            <a:ext cx="11120063" cy="369332"/>
          </a:xfrm>
          <a:prstGeom prst="rect">
            <a:avLst/>
          </a:prstGeom>
        </p:spPr>
        <p:txBody>
          <a:bodyPr wrap="square">
            <a:spAutoFit/>
          </a:bodyPr>
          <a:lstStyle/>
          <a:p>
            <a:r>
              <a:rPr lang="en-US" dirty="0"/>
              <a:t>https://</a:t>
            </a:r>
            <a:r>
              <a:rPr lang="en-US" dirty="0" err="1"/>
              <a:t>www.wsj.com</a:t>
            </a:r>
            <a:r>
              <a:rPr lang="en-US" dirty="0"/>
              <a:t>/articles/americas-got-talent-just-not-enough-in-it-11571168626?mod=</a:t>
            </a:r>
            <a:r>
              <a:rPr lang="en-US" dirty="0" err="1"/>
              <a:t>djemAIPro</a:t>
            </a:r>
            <a:endParaRPr lang="en-US" dirty="0"/>
          </a:p>
        </p:txBody>
      </p:sp>
      <p:sp>
        <p:nvSpPr>
          <p:cNvPr id="10" name="Rectangle 9">
            <a:extLst>
              <a:ext uri="{FF2B5EF4-FFF2-40B4-BE49-F238E27FC236}">
                <a16:creationId xmlns:a16="http://schemas.microsoft.com/office/drawing/2014/main" id="{4E30C375-0EDF-9346-9B29-6CC1B192412B}"/>
              </a:ext>
            </a:extLst>
          </p:cNvPr>
          <p:cNvSpPr/>
          <p:nvPr/>
        </p:nvSpPr>
        <p:spPr>
          <a:xfrm>
            <a:off x="386992" y="3905951"/>
            <a:ext cx="10955678" cy="584775"/>
          </a:xfrm>
          <a:prstGeom prst="rect">
            <a:avLst/>
          </a:prstGeom>
        </p:spPr>
        <p:txBody>
          <a:bodyPr wrap="square">
            <a:spAutoFit/>
          </a:bodyPr>
          <a:lstStyle/>
          <a:p>
            <a:r>
              <a:rPr lang="en-US" sz="1600" b="1" dirty="0">
                <a:solidFill>
                  <a:srgbClr val="333333"/>
                </a:solidFill>
                <a:latin typeface="Georgia" panose="02040502050405020303" pitchFamily="18" charset="0"/>
              </a:rPr>
              <a:t>Manufacturers are expected to use nearly four million robots world-wide by 2022.</a:t>
            </a:r>
            <a:r>
              <a:rPr lang="en-US" sz="1600" dirty="0">
                <a:solidFill>
                  <a:srgbClr val="333333"/>
                </a:solidFill>
                <a:latin typeface="Georgia" panose="02040502050405020303" pitchFamily="18" charset="0"/>
              </a:rPr>
              <a:t> Singapore currently has the highest density of industrial robots, but their use is growing fastest in China. </a:t>
            </a:r>
            <a:endParaRPr lang="en-US" sz="1600" dirty="0"/>
          </a:p>
        </p:txBody>
      </p:sp>
      <p:sp>
        <p:nvSpPr>
          <p:cNvPr id="11" name="Rectangle 10">
            <a:extLst>
              <a:ext uri="{FF2B5EF4-FFF2-40B4-BE49-F238E27FC236}">
                <a16:creationId xmlns:a16="http://schemas.microsoft.com/office/drawing/2014/main" id="{F7751D2D-943E-F649-BA58-010EC8C83928}"/>
              </a:ext>
            </a:extLst>
          </p:cNvPr>
          <p:cNvSpPr/>
          <p:nvPr/>
        </p:nvSpPr>
        <p:spPr>
          <a:xfrm>
            <a:off x="386991" y="4892650"/>
            <a:ext cx="10955677" cy="830997"/>
          </a:xfrm>
          <a:prstGeom prst="rect">
            <a:avLst/>
          </a:prstGeom>
        </p:spPr>
        <p:txBody>
          <a:bodyPr wrap="square">
            <a:spAutoFit/>
          </a:bodyPr>
          <a:lstStyle/>
          <a:p>
            <a:r>
              <a:rPr lang="en-US" sz="1600" b="1" dirty="0">
                <a:solidFill>
                  <a:srgbClr val="333333"/>
                </a:solidFill>
                <a:latin typeface="Georgia" panose="02040502050405020303" pitchFamily="18" charset="0"/>
              </a:rPr>
              <a:t>Chatbot developer raises $8.4 million</a:t>
            </a:r>
            <a:r>
              <a:rPr lang="en-US" sz="1600" dirty="0">
                <a:solidFill>
                  <a:srgbClr val="333333"/>
                </a:solidFill>
                <a:latin typeface="Georgia" panose="02040502050405020303" pitchFamily="18" charset="0"/>
              </a:rPr>
              <a:t>. Startup </a:t>
            </a:r>
            <a:r>
              <a:rPr lang="en-US" sz="1600" b="1" dirty="0" err="1">
                <a:solidFill>
                  <a:srgbClr val="333333"/>
                </a:solidFill>
                <a:latin typeface="Georgia" panose="02040502050405020303" pitchFamily="18" charset="0"/>
              </a:rPr>
              <a:t>Xor</a:t>
            </a:r>
            <a:r>
              <a:rPr lang="en-US" sz="1600" dirty="0">
                <a:solidFill>
                  <a:srgbClr val="333333"/>
                </a:solidFill>
                <a:latin typeface="Georgia" panose="02040502050405020303" pitchFamily="18" charset="0"/>
              </a:rPr>
              <a:t>, which is developing a chatbot platform for recruiters and job seekers, raised $8.4 million in a seed round, </a:t>
            </a:r>
            <a:r>
              <a:rPr lang="en-US" sz="1600" u="sng" dirty="0">
                <a:solidFill>
                  <a:srgbClr val="318891"/>
                </a:solidFill>
                <a:latin typeface="Georgia" panose="02040502050405020303" pitchFamily="18" charset="0"/>
                <a:hlinkClick r:id="rId4" tooltip="Original URL: https://artificialintelligence.cmail20.com/t/d-l-xtraht-jijtkduuty-b/. Click or tap if you trust this link."/>
              </a:rPr>
              <a:t>reports VentureBeat</a:t>
            </a:r>
            <a:r>
              <a:rPr lang="en-US" sz="1600" dirty="0">
                <a:solidFill>
                  <a:srgbClr val="333333"/>
                </a:solidFill>
                <a:latin typeface="Georgia" panose="02040502050405020303" pitchFamily="18" charset="0"/>
              </a:rPr>
              <a:t>. The funding was led by </a:t>
            </a:r>
            <a:r>
              <a:rPr lang="en-US" sz="1600" b="1" dirty="0" err="1">
                <a:solidFill>
                  <a:srgbClr val="333333"/>
                </a:solidFill>
                <a:latin typeface="Georgia" panose="02040502050405020303" pitchFamily="18" charset="0"/>
              </a:rPr>
              <a:t>SignalFire</a:t>
            </a:r>
            <a:r>
              <a:rPr lang="en-US" sz="1600" dirty="0">
                <a:solidFill>
                  <a:srgbClr val="333333"/>
                </a:solidFill>
                <a:latin typeface="Georgia" panose="02040502050405020303" pitchFamily="18" charset="0"/>
              </a:rPr>
              <a:t> with participation from </a:t>
            </a:r>
            <a:r>
              <a:rPr lang="en-US" sz="1600" b="1" dirty="0" err="1">
                <a:solidFill>
                  <a:srgbClr val="333333"/>
                </a:solidFill>
                <a:latin typeface="Georgia" panose="02040502050405020303" pitchFamily="18" charset="0"/>
              </a:rPr>
              <a:t>Gurtin</a:t>
            </a:r>
            <a:r>
              <a:rPr lang="en-US" sz="1600" b="1" dirty="0">
                <a:solidFill>
                  <a:srgbClr val="333333"/>
                </a:solidFill>
                <a:latin typeface="Georgia" panose="02040502050405020303" pitchFamily="18" charset="0"/>
              </a:rPr>
              <a:t> Ventures </a:t>
            </a:r>
            <a:r>
              <a:rPr lang="en-US" sz="1600" dirty="0">
                <a:solidFill>
                  <a:srgbClr val="333333"/>
                </a:solidFill>
                <a:latin typeface="Georgia" panose="02040502050405020303" pitchFamily="18" charset="0"/>
              </a:rPr>
              <a:t>and </a:t>
            </a:r>
            <a:r>
              <a:rPr lang="en-US" sz="1600" b="1" dirty="0">
                <a:solidFill>
                  <a:srgbClr val="333333"/>
                </a:solidFill>
                <a:latin typeface="Georgia" panose="02040502050405020303" pitchFamily="18" charset="0"/>
              </a:rPr>
              <a:t>Twin VC</a:t>
            </a:r>
            <a:r>
              <a:rPr lang="en-US" sz="1600" dirty="0">
                <a:solidFill>
                  <a:srgbClr val="333333"/>
                </a:solidFill>
                <a:latin typeface="Georgia" panose="02040502050405020303" pitchFamily="18" charset="0"/>
              </a:rPr>
              <a:t>.</a:t>
            </a:r>
            <a:endParaRPr lang="en-US" sz="1600" dirty="0"/>
          </a:p>
        </p:txBody>
      </p:sp>
    </p:spTree>
    <p:extLst>
      <p:ext uri="{BB962C8B-B14F-4D97-AF65-F5344CB8AC3E}">
        <p14:creationId xmlns:p14="http://schemas.microsoft.com/office/powerpoint/2010/main" val="1511409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3" name="Rectangle 2">
            <a:extLst>
              <a:ext uri="{FF2B5EF4-FFF2-40B4-BE49-F238E27FC236}">
                <a16:creationId xmlns:a16="http://schemas.microsoft.com/office/drawing/2014/main" id="{2D8CBB09-AE78-7340-BBBF-67B7DD33A854}"/>
              </a:ext>
            </a:extLst>
          </p:cNvPr>
          <p:cNvSpPr/>
          <p:nvPr/>
        </p:nvSpPr>
        <p:spPr>
          <a:xfrm>
            <a:off x="493815" y="1120676"/>
            <a:ext cx="10787210" cy="1077218"/>
          </a:xfrm>
          <a:prstGeom prst="rect">
            <a:avLst/>
          </a:prstGeom>
        </p:spPr>
        <p:txBody>
          <a:bodyPr wrap="square">
            <a:spAutoFit/>
          </a:bodyPr>
          <a:lstStyle/>
          <a:p>
            <a:r>
              <a:rPr lang="en-US" sz="1600" b="1" dirty="0">
                <a:solidFill>
                  <a:srgbClr val="333333"/>
                </a:solidFill>
                <a:latin typeface="Georgia" panose="02040502050405020303" pitchFamily="18" charset="0"/>
              </a:rPr>
              <a:t>Hockey makes big data power play</a:t>
            </a:r>
            <a:r>
              <a:rPr lang="en-US" sz="1600" dirty="0">
                <a:solidFill>
                  <a:srgbClr val="333333"/>
                </a:solidFill>
                <a:latin typeface="Georgia" panose="02040502050405020303" pitchFamily="18" charset="0"/>
              </a:rPr>
              <a:t>. This season, the </a:t>
            </a:r>
            <a:r>
              <a:rPr lang="en-US" sz="1600" b="1" dirty="0">
                <a:solidFill>
                  <a:srgbClr val="333333"/>
                </a:solidFill>
                <a:latin typeface="Georgia" panose="02040502050405020303" pitchFamily="18" charset="0"/>
              </a:rPr>
              <a:t>National Hockey League</a:t>
            </a:r>
            <a:r>
              <a:rPr lang="en-US" sz="1600" dirty="0">
                <a:solidFill>
                  <a:srgbClr val="333333"/>
                </a:solidFill>
                <a:latin typeface="Georgia" panose="02040502050405020303" pitchFamily="18" charset="0"/>
              </a:rPr>
              <a:t> is introducing a puck- and player-tracking system that promises to unleash a wealth of data about player movement and execution. </a:t>
            </a:r>
            <a:r>
              <a:rPr lang="en-US" sz="1600" u="sng" dirty="0">
                <a:solidFill>
                  <a:srgbClr val="318891"/>
                </a:solidFill>
                <a:latin typeface="Georgia" panose="02040502050405020303" pitchFamily="18" charset="0"/>
                <a:hlinkClick r:id="rId3" tooltip="Original URL: https://artificialintelligence.cmail20.com/t/d-l-xtlthty-jijtkduuty-t/. Click or tap if you trust this link."/>
              </a:rPr>
              <a:t>The Wall Street Journal's Laine Higgins examines the system</a:t>
            </a:r>
            <a:r>
              <a:rPr lang="en-US" sz="1600" dirty="0">
                <a:solidFill>
                  <a:srgbClr val="333333"/>
                </a:solidFill>
                <a:latin typeface="Georgia" panose="02040502050405020303" pitchFamily="18" charset="0"/>
              </a:rPr>
              <a:t> developed by </a:t>
            </a:r>
            <a:r>
              <a:rPr lang="en-US" sz="1600" b="1" dirty="0">
                <a:solidFill>
                  <a:srgbClr val="333333"/>
                </a:solidFill>
                <a:latin typeface="Georgia" panose="02040502050405020303" pitchFamily="18" charset="0"/>
              </a:rPr>
              <a:t>SMT</a:t>
            </a:r>
            <a:r>
              <a:rPr lang="en-US" sz="1600" dirty="0">
                <a:solidFill>
                  <a:srgbClr val="333333"/>
                </a:solidFill>
                <a:latin typeface="Georgia" panose="02040502050405020303" pitchFamily="18" charset="0"/>
              </a:rPr>
              <a:t>, the sports technology company behind football broadcasts’ glowing yellow first-down line.</a:t>
            </a:r>
            <a:endParaRPr lang="en-US" sz="1600" dirty="0"/>
          </a:p>
        </p:txBody>
      </p:sp>
      <p:sp>
        <p:nvSpPr>
          <p:cNvPr id="4" name="Rectangle 3">
            <a:extLst>
              <a:ext uri="{FF2B5EF4-FFF2-40B4-BE49-F238E27FC236}">
                <a16:creationId xmlns:a16="http://schemas.microsoft.com/office/drawing/2014/main" id="{72104078-EFD6-314C-B620-64E227DA85F7}"/>
              </a:ext>
            </a:extLst>
          </p:cNvPr>
          <p:cNvSpPr/>
          <p:nvPr/>
        </p:nvSpPr>
        <p:spPr>
          <a:xfrm>
            <a:off x="493814" y="2539806"/>
            <a:ext cx="10602275" cy="830997"/>
          </a:xfrm>
          <a:prstGeom prst="rect">
            <a:avLst/>
          </a:prstGeom>
        </p:spPr>
        <p:txBody>
          <a:bodyPr wrap="square">
            <a:spAutoFit/>
          </a:bodyPr>
          <a:lstStyle/>
          <a:p>
            <a:r>
              <a:rPr lang="en-US" sz="1600" b="1" dirty="0">
                <a:solidFill>
                  <a:srgbClr val="333333"/>
                </a:solidFill>
                <a:latin typeface="Georgia" panose="02040502050405020303" pitchFamily="18" charset="0"/>
              </a:rPr>
              <a:t>Self-driving truck startup </a:t>
            </a:r>
            <a:r>
              <a:rPr lang="en-US" sz="1600" b="1" dirty="0" err="1">
                <a:solidFill>
                  <a:srgbClr val="333333"/>
                </a:solidFill>
                <a:latin typeface="Georgia" panose="02040502050405020303" pitchFamily="18" charset="0"/>
              </a:rPr>
              <a:t>Einride</a:t>
            </a:r>
            <a:r>
              <a:rPr lang="en-US" sz="1600" b="1" dirty="0">
                <a:solidFill>
                  <a:srgbClr val="333333"/>
                </a:solidFill>
                <a:latin typeface="Georgia" panose="02040502050405020303" pitchFamily="18" charset="0"/>
              </a:rPr>
              <a:t> raises $25 million</a:t>
            </a:r>
            <a:r>
              <a:rPr lang="en-US" sz="1600" dirty="0">
                <a:solidFill>
                  <a:srgbClr val="333333"/>
                </a:solidFill>
                <a:latin typeface="Georgia" panose="02040502050405020303" pitchFamily="18" charset="0"/>
              </a:rPr>
              <a:t>. Autonomous electric delivery truck startup </a:t>
            </a:r>
            <a:r>
              <a:rPr lang="en-US" sz="1600" b="1" dirty="0" err="1">
                <a:solidFill>
                  <a:srgbClr val="333333"/>
                </a:solidFill>
                <a:latin typeface="Georgia" panose="02040502050405020303" pitchFamily="18" charset="0"/>
              </a:rPr>
              <a:t>Einride</a:t>
            </a:r>
            <a:r>
              <a:rPr lang="en-US" sz="1600" dirty="0">
                <a:solidFill>
                  <a:srgbClr val="333333"/>
                </a:solidFill>
                <a:latin typeface="Georgia" panose="02040502050405020303" pitchFamily="18" charset="0"/>
              </a:rPr>
              <a:t> raised $25 million in a Series A investment round that it said would help expand the Sweden-based business into the U.S., </a:t>
            </a:r>
            <a:r>
              <a:rPr lang="en-US" sz="1600" u="sng" dirty="0">
                <a:solidFill>
                  <a:srgbClr val="318891"/>
                </a:solidFill>
                <a:latin typeface="Georgia" panose="02040502050405020303" pitchFamily="18" charset="0"/>
                <a:hlinkClick r:id="rId4" tooltip="Original URL: https://artificialintelligence.cmail20.com/t/d-l-xtlthty-jijtkduuty-d/. Click or tap if you trust this link."/>
              </a:rPr>
              <a:t>the Journal reports.</a:t>
            </a:r>
            <a:endParaRPr lang="en-US" sz="1600" dirty="0"/>
          </a:p>
        </p:txBody>
      </p:sp>
      <p:sp>
        <p:nvSpPr>
          <p:cNvPr id="6" name="Rectangle 5">
            <a:extLst>
              <a:ext uri="{FF2B5EF4-FFF2-40B4-BE49-F238E27FC236}">
                <a16:creationId xmlns:a16="http://schemas.microsoft.com/office/drawing/2014/main" id="{86743BBE-B9BE-9D44-8F53-FE632F182D8D}"/>
              </a:ext>
            </a:extLst>
          </p:cNvPr>
          <p:cNvSpPr/>
          <p:nvPr/>
        </p:nvSpPr>
        <p:spPr>
          <a:xfrm>
            <a:off x="493814" y="3681937"/>
            <a:ext cx="10910500" cy="830997"/>
          </a:xfrm>
          <a:prstGeom prst="rect">
            <a:avLst/>
          </a:prstGeom>
        </p:spPr>
        <p:txBody>
          <a:bodyPr wrap="square">
            <a:spAutoFit/>
          </a:bodyPr>
          <a:lstStyle/>
          <a:p>
            <a:r>
              <a:rPr lang="en-US" sz="1600" b="1" dirty="0" err="1">
                <a:solidFill>
                  <a:srgbClr val="333333"/>
                </a:solidFill>
                <a:latin typeface="Georgia" panose="02040502050405020303" pitchFamily="18" charset="0"/>
              </a:rPr>
              <a:t>Clari</a:t>
            </a:r>
            <a:r>
              <a:rPr lang="en-US" sz="1600" b="1" dirty="0">
                <a:solidFill>
                  <a:srgbClr val="333333"/>
                </a:solidFill>
                <a:latin typeface="Georgia" panose="02040502050405020303" pitchFamily="18" charset="0"/>
              </a:rPr>
              <a:t> raises $60 million in new funding. </a:t>
            </a:r>
            <a:r>
              <a:rPr lang="en-US" sz="1600" b="1" dirty="0" err="1">
                <a:solidFill>
                  <a:srgbClr val="333333"/>
                </a:solidFill>
                <a:latin typeface="Georgia" panose="02040502050405020303" pitchFamily="18" charset="0"/>
              </a:rPr>
              <a:t>Clari</a:t>
            </a:r>
            <a:r>
              <a:rPr lang="en-US" sz="1600" b="1" dirty="0">
                <a:solidFill>
                  <a:srgbClr val="333333"/>
                </a:solidFill>
                <a:latin typeface="Georgia" panose="02040502050405020303" pitchFamily="18" charset="0"/>
              </a:rPr>
              <a:t> Inc.,</a:t>
            </a:r>
            <a:r>
              <a:rPr lang="en-US" sz="1600" dirty="0">
                <a:solidFill>
                  <a:srgbClr val="333333"/>
                </a:solidFill>
                <a:latin typeface="Georgia" panose="02040502050405020303" pitchFamily="18" charset="0"/>
              </a:rPr>
              <a:t> a provider of an artificial-intelligence-based sales and marketing platform, said Thursday it raised an additional $60 million in venture-capital funding to bring its total to $135 million, </a:t>
            </a:r>
            <a:r>
              <a:rPr lang="en-US" sz="1600" u="sng" dirty="0">
                <a:solidFill>
                  <a:srgbClr val="318891"/>
                </a:solidFill>
                <a:latin typeface="Georgia" panose="02040502050405020303" pitchFamily="18" charset="0"/>
                <a:hlinkClick r:id="rId5" tooltip="Original URL: https://artificialintelligence.cmail19.com/t/d-l-xjudjdk-jijtkduuty-i/. Click or tap if you trust this link."/>
              </a:rPr>
              <a:t>WSJ Pro reports</a:t>
            </a:r>
            <a:r>
              <a:rPr lang="en-US" sz="1600" dirty="0">
                <a:solidFill>
                  <a:srgbClr val="333333"/>
                </a:solidFill>
                <a:latin typeface="Georgia" panose="02040502050405020303" pitchFamily="18" charset="0"/>
              </a:rPr>
              <a:t>.</a:t>
            </a:r>
            <a:endParaRPr lang="en-US" sz="1600" dirty="0"/>
          </a:p>
        </p:txBody>
      </p:sp>
      <p:sp>
        <p:nvSpPr>
          <p:cNvPr id="7" name="Rectangle 6">
            <a:extLst>
              <a:ext uri="{FF2B5EF4-FFF2-40B4-BE49-F238E27FC236}">
                <a16:creationId xmlns:a16="http://schemas.microsoft.com/office/drawing/2014/main" id="{294EDC1A-CAD6-2947-983E-F0F232B50541}"/>
              </a:ext>
            </a:extLst>
          </p:cNvPr>
          <p:cNvSpPr/>
          <p:nvPr/>
        </p:nvSpPr>
        <p:spPr>
          <a:xfrm>
            <a:off x="493813" y="4860161"/>
            <a:ext cx="10910499" cy="830997"/>
          </a:xfrm>
          <a:prstGeom prst="rect">
            <a:avLst/>
          </a:prstGeom>
        </p:spPr>
        <p:txBody>
          <a:bodyPr wrap="square">
            <a:spAutoFit/>
          </a:bodyPr>
          <a:lstStyle/>
          <a:p>
            <a:r>
              <a:rPr lang="en-US" sz="1600" b="1" dirty="0">
                <a:solidFill>
                  <a:srgbClr val="333333"/>
                </a:solidFill>
                <a:latin typeface="Georgia" panose="02040502050405020303" pitchFamily="18" charset="0"/>
              </a:rPr>
              <a:t>AI funding set to hit record. </a:t>
            </a:r>
            <a:r>
              <a:rPr lang="en-US" sz="1600" dirty="0">
                <a:solidFill>
                  <a:srgbClr val="333333"/>
                </a:solidFill>
                <a:latin typeface="Georgia" panose="02040502050405020303" pitchFamily="18" charset="0"/>
              </a:rPr>
              <a:t>Artificial intelligence startups are on a pace to set a new funding record, </a:t>
            </a:r>
            <a:r>
              <a:rPr lang="en-US" sz="1600" u="sng" dirty="0">
                <a:solidFill>
                  <a:srgbClr val="318891"/>
                </a:solidFill>
                <a:latin typeface="Georgia" panose="02040502050405020303" pitchFamily="18" charset="0"/>
                <a:hlinkClick r:id="rId6" tooltip="Original URL: https://artificialintelligence.cmail19.com/t/d-l-xjudjdk-jijtkduuty-k/. Click or tap if you trust this link."/>
              </a:rPr>
              <a:t>reports VentureBeat</a:t>
            </a:r>
            <a:r>
              <a:rPr lang="en-US" sz="1600" dirty="0">
                <a:solidFill>
                  <a:srgbClr val="333333"/>
                </a:solidFill>
                <a:latin typeface="Georgia" panose="02040502050405020303" pitchFamily="18" charset="0"/>
              </a:rPr>
              <a:t>. Through the first nine months of the year, 965 AI-related companies in the U.S. raised $13.5 billion in venture funding, according to third-quarter 2019 data from the National Venture Capital Association. </a:t>
            </a:r>
            <a:endParaRPr lang="en-US" sz="1600" dirty="0"/>
          </a:p>
        </p:txBody>
      </p:sp>
    </p:spTree>
    <p:extLst>
      <p:ext uri="{BB962C8B-B14F-4D97-AF65-F5344CB8AC3E}">
        <p14:creationId xmlns:p14="http://schemas.microsoft.com/office/powerpoint/2010/main" val="200017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2" name="Rectangle 1">
            <a:extLst>
              <a:ext uri="{FF2B5EF4-FFF2-40B4-BE49-F238E27FC236}">
                <a16:creationId xmlns:a16="http://schemas.microsoft.com/office/drawing/2014/main" id="{1CFCF1AA-570E-1148-AF8F-04242A3AF972}"/>
              </a:ext>
            </a:extLst>
          </p:cNvPr>
          <p:cNvSpPr/>
          <p:nvPr/>
        </p:nvSpPr>
        <p:spPr>
          <a:xfrm>
            <a:off x="407541" y="990298"/>
            <a:ext cx="10986498" cy="1077218"/>
          </a:xfrm>
          <a:prstGeom prst="rect">
            <a:avLst/>
          </a:prstGeom>
        </p:spPr>
        <p:txBody>
          <a:bodyPr wrap="square">
            <a:spAutoFit/>
          </a:bodyPr>
          <a:lstStyle/>
          <a:p>
            <a:r>
              <a:rPr lang="en-US" sz="1600" b="1" dirty="0">
                <a:solidFill>
                  <a:srgbClr val="333333"/>
                </a:solidFill>
                <a:latin typeface="Georgia" panose="02040502050405020303" pitchFamily="18" charset="0"/>
              </a:rPr>
              <a:t>California bans police use of facial recognition in body </a:t>
            </a:r>
            <a:r>
              <a:rPr lang="en-US" sz="1600" b="1" dirty="0" err="1">
                <a:solidFill>
                  <a:srgbClr val="333333"/>
                </a:solidFill>
                <a:latin typeface="Georgia" panose="02040502050405020303" pitchFamily="18" charset="0"/>
              </a:rPr>
              <a:t>cams.</a:t>
            </a:r>
            <a:r>
              <a:rPr lang="en-US" sz="1600" dirty="0" err="1">
                <a:solidFill>
                  <a:srgbClr val="333333"/>
                </a:solidFill>
                <a:latin typeface="Georgia" panose="02040502050405020303" pitchFamily="18" charset="0"/>
              </a:rPr>
              <a:t>California</a:t>
            </a:r>
            <a:r>
              <a:rPr lang="en-US" sz="1600" dirty="0">
                <a:solidFill>
                  <a:srgbClr val="333333"/>
                </a:solidFill>
                <a:latin typeface="Georgia" panose="02040502050405020303" pitchFamily="18" charset="0"/>
              </a:rPr>
              <a:t> Gov. Gavin Newsom signed a bill prohibiting police in the state from using facial recognition technology in body cameras, </a:t>
            </a:r>
            <a:r>
              <a:rPr lang="en-US" sz="1600" u="sng" dirty="0">
                <a:solidFill>
                  <a:srgbClr val="318891"/>
                </a:solidFill>
                <a:latin typeface="Georgia" panose="02040502050405020303" pitchFamily="18" charset="0"/>
                <a:hlinkClick r:id="rId3" tooltip="Original URL: https://artificialintelligence.cmail19.com/t/d-l-xjudjdk-jijtkduuty-u/. Click or tap if you trust this link."/>
              </a:rPr>
              <a:t>reports the San Francisco Chronicle</a:t>
            </a:r>
            <a:r>
              <a:rPr lang="en-US" sz="1600" dirty="0">
                <a:solidFill>
                  <a:srgbClr val="333333"/>
                </a:solidFill>
                <a:latin typeface="Georgia" panose="02040502050405020303" pitchFamily="18" charset="0"/>
              </a:rPr>
              <a:t>. The law will take effect January 1. No police departments in the state currently use the technology, according to the California Peace Officers’ Association, although some have looked into it, according to the report.</a:t>
            </a:r>
            <a:endParaRPr lang="en-US" sz="1600" dirty="0"/>
          </a:p>
        </p:txBody>
      </p:sp>
      <p:sp>
        <p:nvSpPr>
          <p:cNvPr id="9" name="Rectangle 8">
            <a:extLst>
              <a:ext uri="{FF2B5EF4-FFF2-40B4-BE49-F238E27FC236}">
                <a16:creationId xmlns:a16="http://schemas.microsoft.com/office/drawing/2014/main" id="{34A16921-00D8-C944-B77F-C15A1E7DF609}"/>
              </a:ext>
            </a:extLst>
          </p:cNvPr>
          <p:cNvSpPr/>
          <p:nvPr/>
        </p:nvSpPr>
        <p:spPr>
          <a:xfrm>
            <a:off x="407541" y="2477899"/>
            <a:ext cx="11212530" cy="1323439"/>
          </a:xfrm>
          <a:prstGeom prst="rect">
            <a:avLst/>
          </a:prstGeom>
        </p:spPr>
        <p:txBody>
          <a:bodyPr wrap="square">
            <a:spAutoFit/>
          </a:bodyPr>
          <a:lstStyle/>
          <a:p>
            <a:r>
              <a:rPr lang="en-US" sz="1600" b="1" dirty="0">
                <a:solidFill>
                  <a:srgbClr val="333333"/>
                </a:solidFill>
                <a:latin typeface="Georgia" panose="02040502050405020303" pitchFamily="18" charset="0"/>
              </a:rPr>
              <a:t>Facial recognition deployed at New York's JFK.</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Lufthansa</a:t>
            </a:r>
            <a:r>
              <a:rPr lang="en-US" sz="1600" dirty="0">
                <a:solidFill>
                  <a:srgbClr val="333333"/>
                </a:solidFill>
                <a:latin typeface="Georgia" panose="02040502050405020303" pitchFamily="18" charset="0"/>
              </a:rPr>
              <a:t> has deployed a biometric self-boarding process, which uses facial recognition, at a gate in John F. Kennedy International Airport’s Terminal 1, </a:t>
            </a:r>
            <a:r>
              <a:rPr lang="en-US" sz="1600" u="sng" dirty="0">
                <a:solidFill>
                  <a:srgbClr val="318891"/>
                </a:solidFill>
                <a:latin typeface="Georgia" panose="02040502050405020303" pitchFamily="18" charset="0"/>
                <a:hlinkClick r:id="rId4" tooltip="Original URL: https://artificialintelligence.cmail19.com/t/d-l-xjudjdk-jijtkduuty-o/. Click or tap if you trust this link."/>
              </a:rPr>
              <a:t>reports the New York Post</a:t>
            </a:r>
            <a:r>
              <a:rPr lang="en-US" sz="1600" dirty="0">
                <a:solidFill>
                  <a:srgbClr val="333333"/>
                </a:solidFill>
                <a:latin typeface="Georgia" panose="02040502050405020303" pitchFamily="18" charset="0"/>
              </a:rPr>
              <a:t>. Officials said </a:t>
            </a:r>
            <a:r>
              <a:rPr lang="en-US" sz="1600" b="1" dirty="0">
                <a:solidFill>
                  <a:srgbClr val="333333"/>
                </a:solidFill>
                <a:latin typeface="Georgia" panose="02040502050405020303" pitchFamily="18" charset="0"/>
              </a:rPr>
              <a:t>Air France, Japan Airlines </a:t>
            </a:r>
            <a:r>
              <a:rPr lang="en-US" sz="1600" dirty="0" err="1">
                <a:solidFill>
                  <a:srgbClr val="333333"/>
                </a:solidFill>
                <a:latin typeface="Georgia" panose="02040502050405020303" pitchFamily="18" charset="0"/>
              </a:rPr>
              <a:t>and</a:t>
            </a:r>
            <a:r>
              <a:rPr lang="en-US" sz="1600" b="1" dirty="0" err="1">
                <a:solidFill>
                  <a:srgbClr val="333333"/>
                </a:solidFill>
                <a:latin typeface="Georgia" panose="02040502050405020303" pitchFamily="18" charset="0"/>
              </a:rPr>
              <a:t>Norwegian</a:t>
            </a:r>
            <a:r>
              <a:rPr lang="en-US" sz="1600" b="1" dirty="0">
                <a:solidFill>
                  <a:srgbClr val="333333"/>
                </a:solidFill>
                <a:latin typeface="Georgia" panose="02040502050405020303" pitchFamily="18" charset="0"/>
              </a:rPr>
              <a:t> Airlines </a:t>
            </a:r>
            <a:r>
              <a:rPr lang="en-US" sz="1600" dirty="0">
                <a:solidFill>
                  <a:srgbClr val="333333"/>
                </a:solidFill>
                <a:latin typeface="Georgia" panose="02040502050405020303" pitchFamily="18" charset="0"/>
              </a:rPr>
              <a:t>are expected to also implement the technology, according to the report. And last year </a:t>
            </a:r>
            <a:r>
              <a:rPr lang="en-US" sz="1600" b="1" dirty="0">
                <a:solidFill>
                  <a:srgbClr val="333333"/>
                </a:solidFill>
                <a:latin typeface="Georgia" panose="02040502050405020303" pitchFamily="18" charset="0"/>
              </a:rPr>
              <a:t>JetBlue</a:t>
            </a:r>
            <a:r>
              <a:rPr lang="en-US" sz="1600" dirty="0">
                <a:solidFill>
                  <a:srgbClr val="333333"/>
                </a:solidFill>
                <a:latin typeface="Georgia" panose="02040502050405020303" pitchFamily="18" charset="0"/>
              </a:rPr>
              <a:t> installed a biometric self-boarding gate at JFK’s Terminal 5 for travelers heading to certain international destinations</a:t>
            </a:r>
            <a:endParaRPr lang="en-US" sz="1600" dirty="0"/>
          </a:p>
        </p:txBody>
      </p:sp>
      <p:sp>
        <p:nvSpPr>
          <p:cNvPr id="10" name="Rectangle 9">
            <a:extLst>
              <a:ext uri="{FF2B5EF4-FFF2-40B4-BE49-F238E27FC236}">
                <a16:creationId xmlns:a16="http://schemas.microsoft.com/office/drawing/2014/main" id="{3570FAB2-3552-B14F-B99C-B64FBF6D1DE3}"/>
              </a:ext>
            </a:extLst>
          </p:cNvPr>
          <p:cNvSpPr/>
          <p:nvPr/>
        </p:nvSpPr>
        <p:spPr>
          <a:xfrm>
            <a:off x="407541" y="4210719"/>
            <a:ext cx="10852934" cy="584775"/>
          </a:xfrm>
          <a:prstGeom prst="rect">
            <a:avLst/>
          </a:prstGeom>
        </p:spPr>
        <p:txBody>
          <a:bodyPr wrap="square">
            <a:spAutoFit/>
          </a:bodyPr>
          <a:lstStyle/>
          <a:p>
            <a:r>
              <a:rPr lang="en-US" sz="1600" b="1" dirty="0">
                <a:solidFill>
                  <a:srgbClr val="333333"/>
                </a:solidFill>
                <a:latin typeface="Georgia" panose="02040502050405020303" pitchFamily="18" charset="0"/>
              </a:rPr>
              <a:t>Taste trends. </a:t>
            </a:r>
            <a:r>
              <a:rPr lang="en-US" sz="1600" dirty="0">
                <a:solidFill>
                  <a:srgbClr val="333333"/>
                </a:solidFill>
                <a:latin typeface="Georgia" panose="02040502050405020303" pitchFamily="18" charset="0"/>
              </a:rPr>
              <a:t>McCormick, Conagra Brands and PepsiCo are among the food giants using AI to cook up new flavors and foods—such as bourbon pork-tenderloin seasoning and pudding flavors meant to call to mind unicorns.</a:t>
            </a:r>
            <a:endParaRPr lang="en-US" sz="1600" dirty="0"/>
          </a:p>
        </p:txBody>
      </p:sp>
      <p:sp>
        <p:nvSpPr>
          <p:cNvPr id="11" name="Rectangle 10">
            <a:extLst>
              <a:ext uri="{FF2B5EF4-FFF2-40B4-BE49-F238E27FC236}">
                <a16:creationId xmlns:a16="http://schemas.microsoft.com/office/drawing/2014/main" id="{0DEF2A6F-76DC-9843-8258-3A245F72289B}"/>
              </a:ext>
            </a:extLst>
          </p:cNvPr>
          <p:cNvSpPr/>
          <p:nvPr/>
        </p:nvSpPr>
        <p:spPr>
          <a:xfrm>
            <a:off x="407541" y="5200427"/>
            <a:ext cx="10515599" cy="830997"/>
          </a:xfrm>
          <a:prstGeom prst="rect">
            <a:avLst/>
          </a:prstGeom>
        </p:spPr>
        <p:txBody>
          <a:bodyPr wrap="square">
            <a:spAutoFit/>
          </a:bodyPr>
          <a:lstStyle/>
          <a:p>
            <a:r>
              <a:rPr lang="en-US" sz="1600" b="1" dirty="0">
                <a:solidFill>
                  <a:srgbClr val="333333"/>
                </a:solidFill>
                <a:latin typeface="Georgia" panose="02040502050405020303" pitchFamily="18" charset="0"/>
              </a:rPr>
              <a:t>Financial firms using AI to spot fraud.</a:t>
            </a:r>
            <a:r>
              <a:rPr lang="en-US" sz="1600" dirty="0">
                <a:solidFill>
                  <a:srgbClr val="333333"/>
                </a:solidFill>
                <a:latin typeface="Georgia" panose="02040502050405020303" pitchFamily="18" charset="0"/>
              </a:rPr>
              <a:t> Financial firms are working to identify potential fraud by analyzing how customers hold their phones, how fast they type and other information about mobile interactions—and the strategy is yielding results, </a:t>
            </a:r>
            <a:r>
              <a:rPr lang="en-US" sz="1600" u="sng" dirty="0">
                <a:solidFill>
                  <a:srgbClr val="318891"/>
                </a:solidFill>
                <a:latin typeface="Georgia" panose="02040502050405020303" pitchFamily="18" charset="0"/>
                <a:hlinkClick r:id="rId5" tooltip="Original URL: https://artificialintelligence.cmail19.com/t/d-l-xjudjdk-jijtkduuty-n/. Click or tap if you trust this link."/>
              </a:rPr>
              <a:t>reports WSJ Pro Cybersecurity</a:t>
            </a:r>
            <a:endParaRPr lang="en-US" sz="1600" dirty="0"/>
          </a:p>
        </p:txBody>
      </p:sp>
    </p:spTree>
    <p:extLst>
      <p:ext uri="{BB962C8B-B14F-4D97-AF65-F5344CB8AC3E}">
        <p14:creationId xmlns:p14="http://schemas.microsoft.com/office/powerpoint/2010/main" val="109316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9DBC548A-515E-434A-ABA5-FB3F68E96B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583" y="2386267"/>
            <a:ext cx="2288836" cy="1042734"/>
          </a:xfrm>
          <a:prstGeom prst="rect">
            <a:avLst/>
          </a:prstGeom>
        </p:spPr>
      </p:pic>
      <p:pic>
        <p:nvPicPr>
          <p:cNvPr id="4" name="Picture 3">
            <a:extLst>
              <a:ext uri="{FF2B5EF4-FFF2-40B4-BE49-F238E27FC236}">
                <a16:creationId xmlns:a16="http://schemas.microsoft.com/office/drawing/2014/main" id="{19CFDECA-6B68-4D62-B35F-F6E6D69997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8" t="33633" r="67694" b="33133"/>
          <a:stretch/>
        </p:blipFill>
        <p:spPr>
          <a:xfrm>
            <a:off x="4341867" y="3589515"/>
            <a:ext cx="324143" cy="326326"/>
          </a:xfrm>
          <a:prstGeom prst="rect">
            <a:avLst/>
          </a:prstGeom>
        </p:spPr>
      </p:pic>
      <p:pic>
        <p:nvPicPr>
          <p:cNvPr id="5" name="Picture 4">
            <a:extLst>
              <a:ext uri="{FF2B5EF4-FFF2-40B4-BE49-F238E27FC236}">
                <a16:creationId xmlns:a16="http://schemas.microsoft.com/office/drawing/2014/main" id="{21B2BD5F-CBE1-4D04-A96E-7243F7020B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522" t="32802" r="-626" b="33964"/>
          <a:stretch/>
        </p:blipFill>
        <p:spPr>
          <a:xfrm>
            <a:off x="6448790" y="3581173"/>
            <a:ext cx="324143" cy="326326"/>
          </a:xfrm>
          <a:prstGeom prst="rect">
            <a:avLst/>
          </a:prstGeom>
        </p:spPr>
      </p:pic>
      <p:sp>
        <p:nvSpPr>
          <p:cNvPr id="6" name="TextBox 5">
            <a:extLst>
              <a:ext uri="{FF2B5EF4-FFF2-40B4-BE49-F238E27FC236}">
                <a16:creationId xmlns:a16="http://schemas.microsoft.com/office/drawing/2014/main" id="{FF2B5853-564A-4EE8-8973-60969744311D}"/>
              </a:ext>
            </a:extLst>
          </p:cNvPr>
          <p:cNvSpPr txBox="1"/>
          <p:nvPr/>
        </p:nvSpPr>
        <p:spPr>
          <a:xfrm>
            <a:off x="4740587" y="3589513"/>
            <a:ext cx="1355416" cy="228076"/>
          </a:xfrm>
          <a:prstGeom prst="rect">
            <a:avLst/>
          </a:prstGeom>
          <a:noFill/>
        </p:spPr>
        <p:txBody>
          <a:bodyPr wrap="square" rtlCol="0">
            <a:spAutoFit/>
          </a:bodyPr>
          <a:lstStyle/>
          <a:p>
            <a:pPr defTabSz="336166"/>
            <a:r>
              <a:rPr lang="en-US" sz="882" dirty="0">
                <a:solidFill>
                  <a:prstClr val="black"/>
                </a:solidFill>
                <a:latin typeface="Calibri"/>
              </a:rPr>
              <a:t>www.360digitmg.com</a:t>
            </a:r>
          </a:p>
        </p:txBody>
      </p:sp>
      <p:sp>
        <p:nvSpPr>
          <p:cNvPr id="7" name="TextBox 6">
            <a:extLst>
              <a:ext uri="{FF2B5EF4-FFF2-40B4-BE49-F238E27FC236}">
                <a16:creationId xmlns:a16="http://schemas.microsoft.com/office/drawing/2014/main" id="{EEDCF359-DCA3-44E0-BFF1-24B4CF20E448}"/>
              </a:ext>
            </a:extLst>
          </p:cNvPr>
          <p:cNvSpPr txBox="1"/>
          <p:nvPr/>
        </p:nvSpPr>
        <p:spPr>
          <a:xfrm>
            <a:off x="6847509" y="3589513"/>
            <a:ext cx="1448574" cy="228076"/>
          </a:xfrm>
          <a:prstGeom prst="rect">
            <a:avLst/>
          </a:prstGeom>
          <a:noFill/>
        </p:spPr>
        <p:txBody>
          <a:bodyPr wrap="square" rtlCol="0">
            <a:spAutoFit/>
          </a:bodyPr>
          <a:lstStyle/>
          <a:p>
            <a:pPr defTabSz="336166"/>
            <a:r>
              <a:rPr lang="en-US" sz="882" dirty="0">
                <a:solidFill>
                  <a:prstClr val="black"/>
                </a:solidFill>
                <a:latin typeface="Calibri"/>
              </a:rPr>
              <a:t>info@360digitmg.com</a:t>
            </a:r>
          </a:p>
        </p:txBody>
      </p:sp>
    </p:spTree>
    <p:extLst>
      <p:ext uri="{BB962C8B-B14F-4D97-AF65-F5344CB8AC3E}">
        <p14:creationId xmlns:p14="http://schemas.microsoft.com/office/powerpoint/2010/main" val="240322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3" name="Rectangle 2"/>
          <p:cNvSpPr/>
          <p:nvPr/>
        </p:nvSpPr>
        <p:spPr>
          <a:xfrm>
            <a:off x="329170" y="791705"/>
            <a:ext cx="11249805" cy="830997"/>
          </a:xfrm>
          <a:prstGeom prst="rect">
            <a:avLst/>
          </a:prstGeom>
        </p:spPr>
        <p:txBody>
          <a:bodyPr wrap="square">
            <a:spAutoFit/>
          </a:bodyPr>
          <a:lstStyle/>
          <a:p>
            <a:r>
              <a:rPr lang="en-US" sz="1600" dirty="0">
                <a:latin typeface="Georgia" panose="02040502050405020303" pitchFamily="18" charset="0"/>
                <a:hlinkClick r:id="rId2"/>
              </a:rPr>
              <a:t>Bombardier showcased its C Series jetliner that carries Pratt &amp; Whitney’s Geared Turbo Fan (GTF) engine, which is fitted with 5,000 sensors that generate up to 10 GB of data per second. A single twin-engine aircraft with an average 12-hr. flight-time can produce up to 844 TB of data.</a:t>
            </a:r>
          </a:p>
        </p:txBody>
      </p:sp>
      <p:sp>
        <p:nvSpPr>
          <p:cNvPr id="5" name="Rectangle 4"/>
          <p:cNvSpPr/>
          <p:nvPr/>
        </p:nvSpPr>
        <p:spPr>
          <a:xfrm>
            <a:off x="329168" y="1888184"/>
            <a:ext cx="11249805" cy="338554"/>
          </a:xfrm>
          <a:prstGeom prst="rect">
            <a:avLst/>
          </a:prstGeom>
        </p:spPr>
        <p:txBody>
          <a:bodyPr wrap="square">
            <a:spAutoFit/>
          </a:bodyPr>
          <a:lstStyle/>
          <a:p>
            <a:r>
              <a:rPr lang="en-US" sz="1600" dirty="0">
                <a:latin typeface="Georgia" panose="02040502050405020303" pitchFamily="18" charset="0"/>
              </a:rPr>
              <a:t>Saudi Aramco laid 650km of new pipelines across a mountain range of red sand dunes. How do they monitor that?</a:t>
            </a:r>
            <a:endParaRPr lang="en-US" sz="1600" dirty="0">
              <a:latin typeface="Georgia" panose="02040502050405020303" pitchFamily="18" charset="0"/>
              <a:hlinkClick r:id="rId2"/>
            </a:endParaRPr>
          </a:p>
        </p:txBody>
      </p:sp>
      <p:sp>
        <p:nvSpPr>
          <p:cNvPr id="4" name="Rectangle 3"/>
          <p:cNvSpPr/>
          <p:nvPr/>
        </p:nvSpPr>
        <p:spPr>
          <a:xfrm>
            <a:off x="329168" y="2492220"/>
            <a:ext cx="11031790" cy="584775"/>
          </a:xfrm>
          <a:prstGeom prst="rect">
            <a:avLst/>
          </a:prstGeom>
        </p:spPr>
        <p:txBody>
          <a:bodyPr wrap="square">
            <a:spAutoFit/>
          </a:bodyPr>
          <a:lstStyle/>
          <a:p>
            <a:r>
              <a:rPr lang="en-US" sz="1600" dirty="0">
                <a:latin typeface="Georgia" panose="02040502050405020303" pitchFamily="18" charset="0"/>
              </a:rPr>
              <a:t>Using 100,000 sensors and data points on wells, pipelines, plants and terminals, it directs every drop of oil and cubic foot of gas that comes out of the kingdom</a:t>
            </a:r>
          </a:p>
        </p:txBody>
      </p:sp>
      <p:sp>
        <p:nvSpPr>
          <p:cNvPr id="2" name="Rectangle 1">
            <a:hlinkClick r:id="rId3"/>
            <a:extLst>
              <a:ext uri="{FF2B5EF4-FFF2-40B4-BE49-F238E27FC236}">
                <a16:creationId xmlns:a16="http://schemas.microsoft.com/office/drawing/2014/main" id="{29ACD93D-B46D-454F-A917-B284E86DEA39}"/>
              </a:ext>
            </a:extLst>
          </p:cNvPr>
          <p:cNvSpPr/>
          <p:nvPr/>
        </p:nvSpPr>
        <p:spPr>
          <a:xfrm>
            <a:off x="329168" y="3327633"/>
            <a:ext cx="11031790" cy="338554"/>
          </a:xfrm>
          <a:prstGeom prst="rect">
            <a:avLst/>
          </a:prstGeom>
        </p:spPr>
        <p:txBody>
          <a:bodyPr wrap="square">
            <a:spAutoFit/>
          </a:bodyPr>
          <a:lstStyle/>
          <a:p>
            <a:r>
              <a:rPr lang="en-US" sz="1600" dirty="0">
                <a:solidFill>
                  <a:srgbClr val="000000"/>
                </a:solidFill>
                <a:latin typeface="Georgia" panose="02040502050405020303" pitchFamily="18" charset="0"/>
              </a:rPr>
              <a:t>One study predicts that by 2020, 1.7 MB of data will be created every second for every person on earth.</a:t>
            </a:r>
            <a:endParaRPr lang="en-US" sz="1600" dirty="0">
              <a:latin typeface="Georgia" panose="02040502050405020303" pitchFamily="18" charset="0"/>
            </a:endParaRPr>
          </a:p>
        </p:txBody>
      </p:sp>
      <p:sp>
        <p:nvSpPr>
          <p:cNvPr id="6" name="Rectangle 5">
            <a:hlinkClick r:id="rId4"/>
            <a:extLst>
              <a:ext uri="{FF2B5EF4-FFF2-40B4-BE49-F238E27FC236}">
                <a16:creationId xmlns:a16="http://schemas.microsoft.com/office/drawing/2014/main" id="{6B8F3B45-29DD-DD46-A99D-037EE92B869C}"/>
              </a:ext>
            </a:extLst>
          </p:cNvPr>
          <p:cNvSpPr/>
          <p:nvPr/>
        </p:nvSpPr>
        <p:spPr>
          <a:xfrm>
            <a:off x="329167" y="3943127"/>
            <a:ext cx="11249805" cy="1077218"/>
          </a:xfrm>
          <a:prstGeom prst="rect">
            <a:avLst/>
          </a:prstGeom>
        </p:spPr>
        <p:txBody>
          <a:bodyPr wrap="square">
            <a:spAutoFit/>
          </a:bodyPr>
          <a:lstStyle/>
          <a:p>
            <a:r>
              <a:rPr lang="en-US" sz="1600" dirty="0">
                <a:solidFill>
                  <a:srgbClr val="000000"/>
                </a:solidFill>
                <a:latin typeface="Georgia" panose="02040502050405020303" pitchFamily="18" charset="0"/>
              </a:rPr>
              <a:t>The average number of AI projects for a business is expected to increase to 35 by 2022 from four this year, according to a Gartner Inc. survey of about 100 organizations of various sizes, many of them with annual revenue of $1 billion to $3 billion. The research and advisory firm also said the number of its clients requesting help in dealing with AI suppliers grew 57% between 2017 and 2018.</a:t>
            </a:r>
            <a:endParaRPr lang="en-US" sz="1600" dirty="0">
              <a:latin typeface="Georgia" panose="02040502050405020303" pitchFamily="18" charset="0"/>
            </a:endParaRPr>
          </a:p>
        </p:txBody>
      </p:sp>
      <p:sp>
        <p:nvSpPr>
          <p:cNvPr id="8" name="Rectangle 7">
            <a:hlinkClick r:id="rId5"/>
            <a:extLst>
              <a:ext uri="{FF2B5EF4-FFF2-40B4-BE49-F238E27FC236}">
                <a16:creationId xmlns:a16="http://schemas.microsoft.com/office/drawing/2014/main" id="{DCFD0DC0-C29C-FC4B-A548-20D7942893FC}"/>
              </a:ext>
            </a:extLst>
          </p:cNvPr>
          <p:cNvSpPr/>
          <p:nvPr/>
        </p:nvSpPr>
        <p:spPr>
          <a:xfrm>
            <a:off x="329166" y="5286312"/>
            <a:ext cx="11249805" cy="1077218"/>
          </a:xfrm>
          <a:prstGeom prst="rect">
            <a:avLst/>
          </a:prstGeom>
        </p:spPr>
        <p:txBody>
          <a:bodyPr wrap="square">
            <a:spAutoFit/>
          </a:bodyPr>
          <a:lstStyle/>
          <a:p>
            <a:r>
              <a:rPr lang="en-US" sz="1600" dirty="0">
                <a:solidFill>
                  <a:srgbClr val="000000"/>
                </a:solidFill>
                <a:latin typeface="Georgia" panose="02040502050405020303" pitchFamily="18" charset="0"/>
              </a:rPr>
              <a:t>As per the report by NASSCOM and </a:t>
            </a:r>
            <a:r>
              <a:rPr lang="en-US" sz="1600" dirty="0" err="1">
                <a:solidFill>
                  <a:srgbClr val="000000"/>
                </a:solidFill>
                <a:latin typeface="Georgia" panose="02040502050405020303" pitchFamily="18" charset="0"/>
              </a:rPr>
              <a:t>Blueocean</a:t>
            </a:r>
            <a:r>
              <a:rPr lang="en-US" sz="1600" dirty="0">
                <a:solidFill>
                  <a:srgbClr val="000000"/>
                </a:solidFill>
                <a:latin typeface="Georgia" panose="02040502050405020303" pitchFamily="18" charset="0"/>
              </a:rPr>
              <a:t>, India is reigning big data analytics with a value of $1.2 billion placing it among the top 10 big data analytics markets in the world. They have also anticipated the growth becoming eight-fold by 2025, soaring to $16 billion. With this vision in mind, every sector is now looking forward to Data analytics for its evolution.</a:t>
            </a:r>
            <a:endParaRPr lang="en-US" sz="1600" dirty="0">
              <a:latin typeface="Georgia" panose="02040502050405020303" pitchFamily="18" charset="0"/>
            </a:endParaRPr>
          </a:p>
        </p:txBody>
      </p:sp>
    </p:spTree>
    <p:extLst>
      <p:ext uri="{BB962C8B-B14F-4D97-AF65-F5344CB8AC3E}">
        <p14:creationId xmlns:p14="http://schemas.microsoft.com/office/powerpoint/2010/main" val="229690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P spid="2"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7" name="Rectangle 6">
            <a:hlinkClick r:id="rId2"/>
            <a:extLst>
              <a:ext uri="{FF2B5EF4-FFF2-40B4-BE49-F238E27FC236}">
                <a16:creationId xmlns:a16="http://schemas.microsoft.com/office/drawing/2014/main" id="{D37EF897-F292-4747-A206-F93D35881F61}"/>
              </a:ext>
            </a:extLst>
          </p:cNvPr>
          <p:cNvSpPr/>
          <p:nvPr/>
        </p:nvSpPr>
        <p:spPr>
          <a:xfrm>
            <a:off x="315074" y="743585"/>
            <a:ext cx="11161160" cy="830997"/>
          </a:xfrm>
          <a:prstGeom prst="rect">
            <a:avLst/>
          </a:prstGeom>
        </p:spPr>
        <p:txBody>
          <a:bodyPr wrap="square">
            <a:spAutoFit/>
          </a:bodyPr>
          <a:lstStyle/>
          <a:p>
            <a:r>
              <a:rPr lang="en-US" sz="1600" dirty="0">
                <a:solidFill>
                  <a:srgbClr val="000000"/>
                </a:solidFill>
                <a:latin typeface="Georgia" panose="02040502050405020303" pitchFamily="18" charset="0"/>
              </a:rPr>
              <a:t>Gartner forecasts that by 2022, "30% of CDOs will partner with their CFO to formally value the organization’s information assets for improved information management and benefits," and "90% of corporate strategies will explicitly mention information as a critical enterprise asset and analytics as an essential competency."</a:t>
            </a:r>
            <a:endParaRPr lang="en-US" sz="1600" dirty="0">
              <a:latin typeface="Georgia" panose="02040502050405020303" pitchFamily="18" charset="0"/>
            </a:endParaRPr>
          </a:p>
        </p:txBody>
      </p:sp>
      <p:pic>
        <p:nvPicPr>
          <p:cNvPr id="9" name="Picture 8">
            <a:hlinkClick r:id="rId3"/>
            <a:extLst>
              <a:ext uri="{FF2B5EF4-FFF2-40B4-BE49-F238E27FC236}">
                <a16:creationId xmlns:a16="http://schemas.microsoft.com/office/drawing/2014/main" id="{97A2A899-F568-A34A-AF91-7BB520B6BAF3}"/>
              </a:ext>
            </a:extLst>
          </p:cNvPr>
          <p:cNvPicPr>
            <a:picLocks noChangeAspect="1"/>
          </p:cNvPicPr>
          <p:nvPr/>
        </p:nvPicPr>
        <p:blipFill>
          <a:blip r:embed="rId4"/>
          <a:stretch>
            <a:fillRect/>
          </a:stretch>
        </p:blipFill>
        <p:spPr>
          <a:xfrm>
            <a:off x="397872" y="3460022"/>
            <a:ext cx="5423002" cy="2548811"/>
          </a:xfrm>
          <a:prstGeom prst="rect">
            <a:avLst/>
          </a:prstGeom>
        </p:spPr>
      </p:pic>
      <p:sp>
        <p:nvSpPr>
          <p:cNvPr id="10" name="Rectangle 9">
            <a:extLst>
              <a:ext uri="{FF2B5EF4-FFF2-40B4-BE49-F238E27FC236}">
                <a16:creationId xmlns:a16="http://schemas.microsoft.com/office/drawing/2014/main" id="{44035ECE-3D60-1647-B00F-6994D7E004FA}"/>
              </a:ext>
            </a:extLst>
          </p:cNvPr>
          <p:cNvSpPr/>
          <p:nvPr/>
        </p:nvSpPr>
        <p:spPr>
          <a:xfrm>
            <a:off x="315074" y="6115650"/>
            <a:ext cx="11375433" cy="276999"/>
          </a:xfrm>
          <a:prstGeom prst="rect">
            <a:avLst/>
          </a:prstGeom>
        </p:spPr>
        <p:txBody>
          <a:bodyPr wrap="square">
            <a:spAutoFit/>
          </a:bodyPr>
          <a:lstStyle/>
          <a:p>
            <a:r>
              <a:rPr lang="en-US" sz="1200" i="1" dirty="0"/>
              <a:t>Source: https://</a:t>
            </a:r>
            <a:r>
              <a:rPr lang="en-US" sz="1200" i="1" dirty="0" err="1"/>
              <a:t>engineering.stanford.edu</a:t>
            </a:r>
            <a:r>
              <a:rPr lang="en-US" sz="1200" i="1" dirty="0"/>
              <a:t>/magazine/article/could-machine-learning-put-impoverished-communities-back-map</a:t>
            </a:r>
          </a:p>
        </p:txBody>
      </p:sp>
      <p:sp>
        <p:nvSpPr>
          <p:cNvPr id="12" name="Rectangle 11">
            <a:hlinkClick r:id="rId5"/>
            <a:extLst>
              <a:ext uri="{FF2B5EF4-FFF2-40B4-BE49-F238E27FC236}">
                <a16:creationId xmlns:a16="http://schemas.microsoft.com/office/drawing/2014/main" id="{79774947-8CE9-2642-BB23-714216F106E6}"/>
              </a:ext>
            </a:extLst>
          </p:cNvPr>
          <p:cNvSpPr/>
          <p:nvPr/>
        </p:nvSpPr>
        <p:spPr>
          <a:xfrm>
            <a:off x="315073" y="1705696"/>
            <a:ext cx="11233079" cy="830997"/>
          </a:xfrm>
          <a:prstGeom prst="rect">
            <a:avLst/>
          </a:prstGeom>
        </p:spPr>
        <p:txBody>
          <a:bodyPr wrap="square">
            <a:spAutoFit/>
          </a:bodyPr>
          <a:lstStyle/>
          <a:p>
            <a:r>
              <a:rPr lang="en-US" sz="1600" dirty="0">
                <a:solidFill>
                  <a:srgbClr val="000000"/>
                </a:solidFill>
                <a:latin typeface="Georgia" panose="02040502050405020303" pitchFamily="18" charset="0"/>
              </a:rPr>
              <a:t>A recent report by PwC forecasts that AI will contribute as much as $15.7 trillion to the world economy by 2030—this number is a strong testament to its potential. A study by Accenture further estimates that AI will add $957 billion or 15% of current gross value added to India’s economy by 2035.</a:t>
            </a:r>
            <a:endParaRPr lang="en-US" sz="1600" dirty="0">
              <a:latin typeface="Georgia" panose="02040502050405020303" pitchFamily="18" charset="0"/>
            </a:endParaRPr>
          </a:p>
        </p:txBody>
      </p:sp>
      <p:sp>
        <p:nvSpPr>
          <p:cNvPr id="13" name="Rectangle 12">
            <a:extLst>
              <a:ext uri="{FF2B5EF4-FFF2-40B4-BE49-F238E27FC236}">
                <a16:creationId xmlns:a16="http://schemas.microsoft.com/office/drawing/2014/main" id="{B6C2FBF6-0743-CB46-94DE-92298C2AA659}"/>
              </a:ext>
            </a:extLst>
          </p:cNvPr>
          <p:cNvSpPr/>
          <p:nvPr/>
        </p:nvSpPr>
        <p:spPr>
          <a:xfrm>
            <a:off x="315075" y="2667807"/>
            <a:ext cx="11375432" cy="584775"/>
          </a:xfrm>
          <a:prstGeom prst="rect">
            <a:avLst/>
          </a:prstGeom>
        </p:spPr>
        <p:txBody>
          <a:bodyPr wrap="square">
            <a:spAutoFit/>
          </a:bodyPr>
          <a:lstStyle/>
          <a:p>
            <a:r>
              <a:rPr lang="en-US" sz="1600" dirty="0">
                <a:solidFill>
                  <a:srgbClr val="000000"/>
                </a:solidFill>
                <a:latin typeface="Georgia" panose="02040502050405020303" pitchFamily="18" charset="0"/>
              </a:rPr>
              <a:t>Andreessen’s startup Netscape took about a minute to raise $2.7 billion, which was jaw-dropping at the time for an initial public offering.</a:t>
            </a:r>
            <a:endParaRPr lang="en-US" sz="1600" dirty="0">
              <a:latin typeface="Georgia" panose="02040502050405020303" pitchFamily="18" charset="0"/>
            </a:endParaRPr>
          </a:p>
        </p:txBody>
      </p:sp>
    </p:spTree>
    <p:extLst>
      <p:ext uri="{BB962C8B-B14F-4D97-AF65-F5344CB8AC3E}">
        <p14:creationId xmlns:p14="http://schemas.microsoft.com/office/powerpoint/2010/main" val="46546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2" name="Rectangle 1">
            <a:extLst>
              <a:ext uri="{FF2B5EF4-FFF2-40B4-BE49-F238E27FC236}">
                <a16:creationId xmlns:a16="http://schemas.microsoft.com/office/drawing/2014/main" id="{EB0F60D8-97AC-A34C-8279-96C2BD6AC172}"/>
              </a:ext>
            </a:extLst>
          </p:cNvPr>
          <p:cNvSpPr/>
          <p:nvPr/>
        </p:nvSpPr>
        <p:spPr>
          <a:xfrm>
            <a:off x="513708" y="918048"/>
            <a:ext cx="11044719" cy="411016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Hotels in Singapore are testing </a:t>
            </a:r>
            <a:r>
              <a:rPr lang="en-US" sz="1600" u="sng" dirty="0">
                <a:solidFill>
                  <a:srgbClr val="318891"/>
                </a:solidFill>
                <a:latin typeface="inherit"/>
                <a:hlinkClick r:id="rId2" tooltip="Original URL: https://artificialintelligence.cmail20.com/t/d-l-xihdkjy-jijtkduuty-o/. Click or tap if you trust this link."/>
              </a:rPr>
              <a:t>facial recognition</a:t>
            </a:r>
            <a:r>
              <a:rPr lang="en-US" sz="1600" dirty="0">
                <a:solidFill>
                  <a:srgbClr val="333333"/>
                </a:solidFill>
                <a:latin typeface="Georgia" panose="02040502050405020303" pitchFamily="18" charset="0"/>
              </a:rPr>
              <a:t> to speed hotel check-in. (Bloomberg) </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AI and human analysts are working together to </a:t>
            </a:r>
            <a:r>
              <a:rPr lang="en-US" sz="1600" u="sng" dirty="0">
                <a:solidFill>
                  <a:srgbClr val="318891"/>
                </a:solidFill>
                <a:latin typeface="inherit"/>
                <a:hlinkClick r:id="rId3" tooltip="Original URL: https://artificialintelligence.cmail20.com/t/d-l-xihdkjy-jijtkduuty-b/. Click or tap if you trust this link."/>
              </a:rPr>
              <a:t>monitor the Nasdaq</a:t>
            </a:r>
            <a:r>
              <a:rPr lang="en-US" sz="1600" dirty="0">
                <a:solidFill>
                  <a:srgbClr val="333333"/>
                </a:solidFill>
                <a:latin typeface="Georgia" panose="02040502050405020303" pitchFamily="18" charset="0"/>
              </a:rPr>
              <a:t> for suspicious activity. (MIT Technology Review)</a:t>
            </a:r>
          </a:p>
          <a:p>
            <a:pPr marL="285750" indent="-285750">
              <a:lnSpc>
                <a:spcPct val="150000"/>
              </a:lnSpc>
              <a:buFont typeface="Arial" panose="020B0604020202020204" pitchFamily="34" charset="0"/>
              <a:buChar char="•"/>
            </a:pPr>
            <a:r>
              <a:rPr lang="en-US" sz="1600" b="1" dirty="0" err="1">
                <a:solidFill>
                  <a:srgbClr val="333333"/>
                </a:solidFill>
                <a:latin typeface="Georgia" panose="02040502050405020303" pitchFamily="18" charset="0"/>
              </a:rPr>
              <a:t>OpenAI</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has </a:t>
            </a:r>
            <a:r>
              <a:rPr lang="en-US" sz="1600" u="sng" dirty="0">
                <a:solidFill>
                  <a:srgbClr val="318891"/>
                </a:solidFill>
                <a:latin typeface="inherit"/>
                <a:hlinkClick r:id="rId4" tooltip="Original URL: https://artificialintelligence.cmail20.com/t/d-l-xihdkjy-jijtkduuty-n/. Click or tap if you trust this link."/>
              </a:rPr>
              <a:t>released the text-generating AI system</a:t>
            </a:r>
            <a:r>
              <a:rPr lang="en-US" sz="1600" dirty="0">
                <a:solidFill>
                  <a:srgbClr val="333333"/>
                </a:solidFill>
                <a:latin typeface="Georgia" panose="02040502050405020303" pitchFamily="18" charset="0"/>
              </a:rPr>
              <a:t> that experts said could be used for malicious purposes. (The Verge)</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Intuit </a:t>
            </a:r>
            <a:r>
              <a:rPr lang="en-US" sz="1600" dirty="0">
                <a:solidFill>
                  <a:srgbClr val="333333"/>
                </a:solidFill>
                <a:latin typeface="Georgia" panose="02040502050405020303" pitchFamily="18" charset="0"/>
              </a:rPr>
              <a:t>has </a:t>
            </a:r>
            <a:r>
              <a:rPr lang="en-US" sz="1600" u="sng" dirty="0">
                <a:solidFill>
                  <a:srgbClr val="318891"/>
                </a:solidFill>
                <a:latin typeface="inherit"/>
                <a:hlinkClick r:id="rId5" tooltip="Original URL: https://artificialintelligence.cmail20.com/t/d-l-xihdkjy-jijtkduuty-x/. Click or tap if you trust this link."/>
              </a:rPr>
              <a:t>updated</a:t>
            </a:r>
            <a:r>
              <a:rPr lang="en-US" sz="1600" dirty="0">
                <a:solidFill>
                  <a:srgbClr val="333333"/>
                </a:solidFill>
                <a:latin typeface="Georgia" panose="02040502050405020303" pitchFamily="18" charset="0"/>
              </a:rPr>
              <a:t> QuickBooks with more AI to help small and midsize businesses avoid cash flow issues. (ZDNet) </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The U.S. National Transportation Safety Board said the</a:t>
            </a:r>
            <a:r>
              <a:rPr lang="en-US" sz="1600" b="1" dirty="0">
                <a:solidFill>
                  <a:srgbClr val="333333"/>
                </a:solidFill>
                <a:latin typeface="Georgia" panose="02040502050405020303" pitchFamily="18" charset="0"/>
              </a:rPr>
              <a:t> Uber</a:t>
            </a:r>
            <a:r>
              <a:rPr lang="en-US" sz="1600" dirty="0">
                <a:solidFill>
                  <a:srgbClr val="333333"/>
                </a:solidFill>
                <a:latin typeface="Georgia" panose="02040502050405020303" pitchFamily="18" charset="0"/>
              </a:rPr>
              <a:t> self-driving test vehicle that hit and killed a woman in 2018 </a:t>
            </a:r>
            <a:r>
              <a:rPr lang="en-US" sz="1600" u="sng" dirty="0">
                <a:solidFill>
                  <a:srgbClr val="318891"/>
                </a:solidFill>
                <a:latin typeface="inherit"/>
                <a:hlinkClick r:id="rId6" tooltip="Original URL: https://artificialintelligence.cmail20.com/t/d-l-xihdkjy-jijtkduuty-m/. Click or tap if you trust this link."/>
              </a:rPr>
              <a:t>failed to properly identify her as a pedestrian</a:t>
            </a:r>
            <a:r>
              <a:rPr lang="en-US" sz="1600" dirty="0">
                <a:solidFill>
                  <a:srgbClr val="333333"/>
                </a:solidFill>
                <a:latin typeface="Georgia" panose="02040502050405020303" pitchFamily="18" charset="0"/>
              </a:rPr>
              <a:t>. (BBC)</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Nightfall,</a:t>
            </a:r>
            <a:r>
              <a:rPr lang="en-US" sz="1600" dirty="0">
                <a:solidFill>
                  <a:srgbClr val="333333"/>
                </a:solidFill>
                <a:latin typeface="Georgia" panose="02040502050405020303" pitchFamily="18" charset="0"/>
              </a:rPr>
              <a:t> which provides an AI system for preventing sensitive data </a:t>
            </a:r>
            <a:r>
              <a:rPr lang="en-US" sz="1600" dirty="0" err="1">
                <a:solidFill>
                  <a:srgbClr val="333333"/>
                </a:solidFill>
                <a:latin typeface="Georgia" panose="02040502050405020303" pitchFamily="18" charset="0"/>
              </a:rPr>
              <a:t>leaks,</a:t>
            </a:r>
            <a:r>
              <a:rPr lang="en-US" sz="1600" u="sng" dirty="0" err="1">
                <a:solidFill>
                  <a:srgbClr val="318891"/>
                </a:solidFill>
                <a:latin typeface="inherit"/>
                <a:hlinkClick r:id="rId7" tooltip="Original URL: https://artificialintelligence.cmail20.com/t/d-l-xihdkjy-jijtkduuty-c/. Click or tap if you trust this link."/>
              </a:rPr>
              <a:t>raised</a:t>
            </a:r>
            <a:r>
              <a:rPr lang="en-US" sz="1600" u="sng" dirty="0">
                <a:solidFill>
                  <a:srgbClr val="318891"/>
                </a:solidFill>
                <a:latin typeface="inherit"/>
                <a:hlinkClick r:id="rId7" tooltip="Original URL: https://artificialintelligence.cmail20.com/t/d-l-xihdkjy-jijtkduuty-c/. Click or tap if you trust this link."/>
              </a:rPr>
              <a:t> $20.3 million</a:t>
            </a:r>
            <a:r>
              <a:rPr lang="en-US" sz="1600" dirty="0">
                <a:solidFill>
                  <a:srgbClr val="333333"/>
                </a:solidFill>
                <a:latin typeface="Georgia" panose="02040502050405020303" pitchFamily="18" charset="0"/>
              </a:rPr>
              <a:t> in funding. (VentureBeat)</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Yandex</a:t>
            </a:r>
            <a:r>
              <a:rPr lang="en-US" sz="1600" dirty="0">
                <a:solidFill>
                  <a:srgbClr val="333333"/>
                </a:solidFill>
                <a:latin typeface="Georgia" panose="02040502050405020303" pitchFamily="18" charset="0"/>
              </a:rPr>
              <a:t>, the Russian search and services company, is testing </a:t>
            </a:r>
            <a:r>
              <a:rPr lang="en-US" sz="1600" u="sng" dirty="0">
                <a:solidFill>
                  <a:srgbClr val="318891"/>
                </a:solidFill>
                <a:latin typeface="inherit"/>
                <a:hlinkClick r:id="rId8" tooltip="Original URL: https://artificialintelligence.cmail20.com/t/d-l-xihdkjy-jijtkduuty-q/. Click or tap if you trust this link."/>
              </a:rPr>
              <a:t>self-driving cargo delivery robots</a:t>
            </a:r>
            <a:r>
              <a:rPr lang="en-US" sz="1600" dirty="0">
                <a:solidFill>
                  <a:srgbClr val="333333"/>
                </a:solidFill>
                <a:latin typeface="Georgia" panose="02040502050405020303" pitchFamily="18" charset="0"/>
              </a:rPr>
              <a:t>. (TechCrunch)</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The way to get </a:t>
            </a:r>
            <a:r>
              <a:rPr lang="en-US" sz="1600" u="sng" dirty="0">
                <a:solidFill>
                  <a:srgbClr val="318891"/>
                </a:solidFill>
                <a:latin typeface="inherit"/>
                <a:hlinkClick r:id="rId9" tooltip="Original URL: https://artificialintelligence.cmail20.com/t/d-l-xihdkjy-jijtkduuty-a/. Click or tap if you trust this link."/>
              </a:rPr>
              <a:t>leaders to support AI</a:t>
            </a:r>
            <a:r>
              <a:rPr lang="en-US" sz="1600" dirty="0">
                <a:solidFill>
                  <a:srgbClr val="333333"/>
                </a:solidFill>
                <a:latin typeface="Georgia" panose="02040502050405020303" pitchFamily="18" charset="0"/>
              </a:rPr>
              <a:t> projects is to focus on the technology’s potential to augment humans and drive ROI. (Becker’s Hospital Review)</a:t>
            </a:r>
            <a:endParaRPr lang="en-US" sz="1600" b="0" i="0" u="none" strike="noStrike" dirty="0">
              <a:solidFill>
                <a:srgbClr val="333333"/>
              </a:solidFill>
              <a:effectLst/>
              <a:latin typeface="Georgia" panose="02040502050405020303" pitchFamily="18" charset="0"/>
            </a:endParaRPr>
          </a:p>
        </p:txBody>
      </p:sp>
      <p:pic>
        <p:nvPicPr>
          <p:cNvPr id="11" name="Picture 10">
            <a:extLst>
              <a:ext uri="{FF2B5EF4-FFF2-40B4-BE49-F238E27FC236}">
                <a16:creationId xmlns:a16="http://schemas.microsoft.com/office/drawing/2014/main" id="{ACF360BC-DAE8-3F44-9AA1-F1634BC318F6}"/>
              </a:ext>
            </a:extLst>
          </p:cNvPr>
          <p:cNvPicPr>
            <a:picLocks noChangeAspect="1"/>
          </p:cNvPicPr>
          <p:nvPr/>
        </p:nvPicPr>
        <p:blipFill>
          <a:blip r:embed="rId10"/>
          <a:stretch>
            <a:fillRect/>
          </a:stretch>
        </p:blipFill>
        <p:spPr>
          <a:xfrm>
            <a:off x="0" y="918048"/>
            <a:ext cx="12110489" cy="4763310"/>
          </a:xfrm>
          <a:prstGeom prst="rect">
            <a:avLst/>
          </a:prstGeom>
        </p:spPr>
      </p:pic>
    </p:spTree>
    <p:extLst>
      <p:ext uri="{BB962C8B-B14F-4D97-AF65-F5344CB8AC3E}">
        <p14:creationId xmlns:p14="http://schemas.microsoft.com/office/powerpoint/2010/main" val="40559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3" name="Rectangle 2">
            <a:extLst>
              <a:ext uri="{FF2B5EF4-FFF2-40B4-BE49-F238E27FC236}">
                <a16:creationId xmlns:a16="http://schemas.microsoft.com/office/drawing/2014/main" id="{E94902BA-741F-B043-A060-C8A06C8265DD}"/>
              </a:ext>
            </a:extLst>
          </p:cNvPr>
          <p:cNvSpPr/>
          <p:nvPr/>
        </p:nvSpPr>
        <p:spPr>
          <a:xfrm>
            <a:off x="407199" y="753661"/>
            <a:ext cx="3823063" cy="3693319"/>
          </a:xfrm>
          <a:prstGeom prst="rect">
            <a:avLst/>
          </a:prstGeom>
        </p:spPr>
        <p:txBody>
          <a:bodyPr wrap="square">
            <a:spAutoFit/>
          </a:bodyPr>
          <a:lstStyle/>
          <a:p>
            <a:r>
              <a:rPr lang="en-US" b="1" dirty="0">
                <a:solidFill>
                  <a:srgbClr val="333333"/>
                </a:solidFill>
                <a:latin typeface="Georgia" panose="02040502050405020303" pitchFamily="18" charset="0"/>
              </a:rPr>
              <a:t>Using AI to spot early signs of wildfires</a:t>
            </a:r>
            <a:r>
              <a:rPr lang="en-US" dirty="0">
                <a:solidFill>
                  <a:srgbClr val="333333"/>
                </a:solidFill>
                <a:latin typeface="Georgia" panose="02040502050405020303" pitchFamily="18" charset="0"/>
              </a:rPr>
              <a:t>. Artificial intelligence has been used to predict storm and earthquake damage and to identify locations likely to be hardest hit. Now an AI company in San Francisco called </a:t>
            </a:r>
            <a:r>
              <a:rPr lang="en-US" b="1" dirty="0" err="1">
                <a:solidFill>
                  <a:srgbClr val="333333"/>
                </a:solidFill>
                <a:latin typeface="Georgia" panose="02040502050405020303" pitchFamily="18" charset="0"/>
              </a:rPr>
              <a:t>Chooch</a:t>
            </a:r>
            <a:r>
              <a:rPr lang="en-US" b="1" dirty="0">
                <a:solidFill>
                  <a:srgbClr val="333333"/>
                </a:solidFill>
                <a:latin typeface="Georgia" panose="02040502050405020303" pitchFamily="18" charset="0"/>
              </a:rPr>
              <a:t> </a:t>
            </a:r>
            <a:r>
              <a:rPr lang="en-US" dirty="0">
                <a:solidFill>
                  <a:srgbClr val="333333"/>
                </a:solidFill>
                <a:latin typeface="Georgia" panose="02040502050405020303" pitchFamily="18" charset="0"/>
              </a:rPr>
              <a:t>is working with state agencies, researchers and others to create a tool to scan satellite images to detect wildfires in their earliest stages, </a:t>
            </a:r>
            <a:r>
              <a:rPr lang="en-US" u="sng" dirty="0">
                <a:solidFill>
                  <a:srgbClr val="318891"/>
                </a:solidFill>
                <a:latin typeface="Georgia" panose="02040502050405020303" pitchFamily="18" charset="0"/>
                <a:hlinkClick r:id="rId2" tooltip="Original URL: https://artificialintelligence.cmail20.com/t/d-l-xiduyty-jijtkduuty-k/. Click or tap if you trust this link."/>
              </a:rPr>
              <a:t>the Washington Post reports</a:t>
            </a:r>
            <a:r>
              <a:rPr lang="en-US" dirty="0">
                <a:solidFill>
                  <a:srgbClr val="333333"/>
                </a:solidFill>
                <a:latin typeface="Georgia" panose="02040502050405020303" pitchFamily="18" charset="0"/>
              </a:rPr>
              <a:t>. </a:t>
            </a:r>
            <a:endParaRPr lang="en-US" dirty="0"/>
          </a:p>
        </p:txBody>
      </p:sp>
      <p:sp>
        <p:nvSpPr>
          <p:cNvPr id="4" name="Rectangle 3">
            <a:extLst>
              <a:ext uri="{FF2B5EF4-FFF2-40B4-BE49-F238E27FC236}">
                <a16:creationId xmlns:a16="http://schemas.microsoft.com/office/drawing/2014/main" id="{66A59D45-8BD4-BC45-95F3-F9BBAAE36E80}"/>
              </a:ext>
            </a:extLst>
          </p:cNvPr>
          <p:cNvSpPr/>
          <p:nvPr/>
        </p:nvSpPr>
        <p:spPr>
          <a:xfrm>
            <a:off x="4737709" y="798405"/>
            <a:ext cx="3665193" cy="2585323"/>
          </a:xfrm>
          <a:prstGeom prst="rect">
            <a:avLst/>
          </a:prstGeom>
        </p:spPr>
        <p:txBody>
          <a:bodyPr wrap="square">
            <a:spAutoFit/>
          </a:bodyPr>
          <a:lstStyle/>
          <a:p>
            <a:r>
              <a:rPr lang="en-US" b="1" dirty="0" err="1">
                <a:solidFill>
                  <a:srgbClr val="333333"/>
                </a:solidFill>
                <a:latin typeface="Georgia" panose="02040502050405020303" pitchFamily="18" charset="0"/>
              </a:rPr>
              <a:t>Coveo</a:t>
            </a:r>
            <a:r>
              <a:rPr lang="en-US" b="1" dirty="0">
                <a:solidFill>
                  <a:srgbClr val="333333"/>
                </a:solidFill>
                <a:latin typeface="Georgia" panose="02040502050405020303" pitchFamily="18" charset="0"/>
              </a:rPr>
              <a:t> reaches unicorn status. </a:t>
            </a:r>
            <a:r>
              <a:rPr lang="en-US" dirty="0">
                <a:solidFill>
                  <a:srgbClr val="333333"/>
                </a:solidFill>
                <a:latin typeface="Georgia" panose="02040502050405020303" pitchFamily="18" charset="0"/>
              </a:rPr>
              <a:t>Enterprise and data analytics software startup</a:t>
            </a:r>
            <a:r>
              <a:rPr lang="en-US" b="1" dirty="0">
                <a:solidFill>
                  <a:srgbClr val="333333"/>
                </a:solidFill>
                <a:latin typeface="Georgia" panose="02040502050405020303" pitchFamily="18" charset="0"/>
              </a:rPr>
              <a:t> </a:t>
            </a:r>
            <a:r>
              <a:rPr lang="en-US" b="1" dirty="0" err="1">
                <a:solidFill>
                  <a:srgbClr val="333333"/>
                </a:solidFill>
                <a:latin typeface="Georgia" panose="02040502050405020303" pitchFamily="18" charset="0"/>
              </a:rPr>
              <a:t>Coveo</a:t>
            </a:r>
            <a:r>
              <a:rPr lang="en-US" b="1" dirty="0">
                <a:solidFill>
                  <a:srgbClr val="333333"/>
                </a:solidFill>
                <a:latin typeface="Georgia" panose="02040502050405020303" pitchFamily="18" charset="0"/>
              </a:rPr>
              <a:t> Solutions Inc.</a:t>
            </a:r>
            <a:r>
              <a:rPr lang="en-US" dirty="0">
                <a:solidFill>
                  <a:srgbClr val="333333"/>
                </a:solidFill>
                <a:latin typeface="Georgia" panose="02040502050405020303" pitchFamily="18" charset="0"/>
              </a:rPr>
              <a:t> is the latest artificial-intelligence unicorn. It raised $227 million in new funding, bringing its valuation to more than $1 billion, </a:t>
            </a:r>
            <a:r>
              <a:rPr lang="en-US" u="sng" dirty="0">
                <a:solidFill>
                  <a:srgbClr val="318891"/>
                </a:solidFill>
                <a:latin typeface="Georgia" panose="02040502050405020303" pitchFamily="18" charset="0"/>
                <a:hlinkClick r:id="rId3" tooltip="Original URL: https://artificialintelligence.cmail20.com/t/d-l-xiduyty-jijtkduuty-t/. Click or tap if you trust this link."/>
              </a:rPr>
              <a:t>reports WSJ</a:t>
            </a:r>
            <a:r>
              <a:rPr lang="en-US" u="sng" dirty="0">
                <a:solidFill>
                  <a:srgbClr val="318891"/>
                </a:solidFill>
                <a:latin typeface="Georgia" panose="02040502050405020303" pitchFamily="18" charset="0"/>
                <a:hlinkClick r:id="rId4" tooltip="Original URL: https://artificialintelligence.cmail20.com/t/d-l-xiduyty-jijtkduuty-i/. Click or tap if you trust this link."/>
              </a:rPr>
              <a:t>’</a:t>
            </a:r>
            <a:r>
              <a:rPr lang="en-US" u="sng" dirty="0">
                <a:solidFill>
                  <a:srgbClr val="318891"/>
                </a:solidFill>
                <a:latin typeface="Georgia" panose="02040502050405020303" pitchFamily="18" charset="0"/>
                <a:hlinkClick r:id="rId5" tooltip="Original URL: https://artificialintelligence.cmail20.com/t/d-l-xiduyty-jijtkduuty-d/. Click or tap if you trust this link."/>
              </a:rPr>
              <a:t>s Marc Vartabedian</a:t>
            </a:r>
            <a:r>
              <a:rPr lang="en-US" dirty="0">
                <a:solidFill>
                  <a:srgbClr val="333333"/>
                </a:solidFill>
                <a:latin typeface="Georgia" panose="02040502050405020303" pitchFamily="18" charset="0"/>
              </a:rPr>
              <a:t>.</a:t>
            </a:r>
            <a:endParaRPr lang="en-US" dirty="0"/>
          </a:p>
        </p:txBody>
      </p:sp>
      <p:sp>
        <p:nvSpPr>
          <p:cNvPr id="5" name="Rectangle 4">
            <a:extLst>
              <a:ext uri="{FF2B5EF4-FFF2-40B4-BE49-F238E27FC236}">
                <a16:creationId xmlns:a16="http://schemas.microsoft.com/office/drawing/2014/main" id="{10616C0C-C75B-F349-9310-55B875E17C6D}"/>
              </a:ext>
            </a:extLst>
          </p:cNvPr>
          <p:cNvSpPr/>
          <p:nvPr/>
        </p:nvSpPr>
        <p:spPr>
          <a:xfrm>
            <a:off x="4737709" y="3665977"/>
            <a:ext cx="6495958" cy="646331"/>
          </a:xfrm>
          <a:prstGeom prst="rect">
            <a:avLst/>
          </a:prstGeom>
        </p:spPr>
        <p:txBody>
          <a:bodyPr wrap="square">
            <a:spAutoFit/>
          </a:bodyPr>
          <a:lstStyle/>
          <a:p>
            <a:r>
              <a:rPr lang="en-US" b="1" dirty="0">
                <a:solidFill>
                  <a:srgbClr val="333333"/>
                </a:solidFill>
                <a:latin typeface="Georgia" panose="02040502050405020303" pitchFamily="18" charset="0"/>
              </a:rPr>
              <a:t>Ford Motor</a:t>
            </a:r>
            <a:r>
              <a:rPr lang="en-US" dirty="0">
                <a:solidFill>
                  <a:srgbClr val="333333"/>
                </a:solidFill>
                <a:latin typeface="Georgia" panose="02040502050405020303" pitchFamily="18" charset="0"/>
              </a:rPr>
              <a:t> hired Scott Griffith, former </a:t>
            </a:r>
            <a:r>
              <a:rPr lang="en-US" b="1" dirty="0">
                <a:solidFill>
                  <a:srgbClr val="333333"/>
                </a:solidFill>
                <a:latin typeface="Georgia" panose="02040502050405020303" pitchFamily="18" charset="0"/>
              </a:rPr>
              <a:t>Zipcar</a:t>
            </a:r>
            <a:r>
              <a:rPr lang="en-US" dirty="0">
                <a:solidFill>
                  <a:srgbClr val="333333"/>
                </a:solidFill>
                <a:latin typeface="Georgia" panose="02040502050405020303" pitchFamily="18" charset="0"/>
              </a:rPr>
              <a:t> chairman and CEO, to </a:t>
            </a:r>
            <a:r>
              <a:rPr lang="en-US" u="sng" dirty="0">
                <a:solidFill>
                  <a:srgbClr val="318891"/>
                </a:solidFill>
                <a:latin typeface="Georgia" panose="02040502050405020303" pitchFamily="18" charset="0"/>
                <a:hlinkClick r:id="rId6" tooltip="Original URL: https://artificialintelligence.cmail19.com/t/d-l-xidlkut-jijtkduuty-m/. Click or tap if you trust this link."/>
              </a:rPr>
              <a:t>head its driverless vehicle operations</a:t>
            </a:r>
            <a:r>
              <a:rPr lang="en-US" dirty="0">
                <a:solidFill>
                  <a:srgbClr val="333333"/>
                </a:solidFill>
                <a:latin typeface="Georgia" panose="02040502050405020303" pitchFamily="18" charset="0"/>
              </a:rPr>
              <a:t>. (CNBC)</a:t>
            </a:r>
            <a:endParaRPr lang="en-US" dirty="0"/>
          </a:p>
        </p:txBody>
      </p:sp>
      <p:sp>
        <p:nvSpPr>
          <p:cNvPr id="6" name="Rectangle 5">
            <a:extLst>
              <a:ext uri="{FF2B5EF4-FFF2-40B4-BE49-F238E27FC236}">
                <a16:creationId xmlns:a16="http://schemas.microsoft.com/office/drawing/2014/main" id="{15A74620-B92E-3B46-B911-E3376A5B0D12}"/>
              </a:ext>
            </a:extLst>
          </p:cNvPr>
          <p:cNvSpPr/>
          <p:nvPr/>
        </p:nvSpPr>
        <p:spPr>
          <a:xfrm>
            <a:off x="8910349" y="753661"/>
            <a:ext cx="2883481" cy="2585323"/>
          </a:xfrm>
          <a:prstGeom prst="rect">
            <a:avLst/>
          </a:prstGeom>
        </p:spPr>
        <p:txBody>
          <a:bodyPr wrap="square">
            <a:spAutoFit/>
          </a:bodyPr>
          <a:lstStyle/>
          <a:p>
            <a:r>
              <a:rPr lang="en-US" b="1" dirty="0">
                <a:solidFill>
                  <a:srgbClr val="333333"/>
                </a:solidFill>
                <a:latin typeface="Georgia" panose="02040502050405020303" pitchFamily="18" charset="0"/>
              </a:rPr>
              <a:t>Mobileye,</a:t>
            </a:r>
            <a:r>
              <a:rPr lang="en-US" dirty="0">
                <a:solidFill>
                  <a:srgbClr val="333333"/>
                </a:solidFill>
                <a:latin typeface="Georgia" panose="02040502050405020303" pitchFamily="18" charset="0"/>
              </a:rPr>
              <a:t> an  automotive sensor company that Intel bought in 2017, is teaming up with Chinese electric car company</a:t>
            </a:r>
            <a:r>
              <a:rPr lang="en-US" b="1" dirty="0">
                <a:solidFill>
                  <a:srgbClr val="333333"/>
                </a:solidFill>
                <a:latin typeface="Georgia" panose="02040502050405020303" pitchFamily="18" charset="0"/>
              </a:rPr>
              <a:t> </a:t>
            </a:r>
            <a:r>
              <a:rPr lang="en-US" b="1" dirty="0" err="1">
                <a:solidFill>
                  <a:srgbClr val="333333"/>
                </a:solidFill>
                <a:latin typeface="Georgia" panose="02040502050405020303" pitchFamily="18" charset="0"/>
              </a:rPr>
              <a:t>Nio</a:t>
            </a:r>
            <a:r>
              <a:rPr lang="en-US" dirty="0">
                <a:solidFill>
                  <a:srgbClr val="333333"/>
                </a:solidFill>
                <a:latin typeface="Georgia" panose="02040502050405020303" pitchFamily="18" charset="0"/>
              </a:rPr>
              <a:t> to develop </a:t>
            </a:r>
            <a:r>
              <a:rPr lang="en-US" u="sng" dirty="0">
                <a:solidFill>
                  <a:srgbClr val="318891"/>
                </a:solidFill>
                <a:latin typeface="Georgia" panose="02040502050405020303" pitchFamily="18" charset="0"/>
                <a:hlinkClick r:id="rId7" tooltip="Original URL: https://artificialintelligence.cmail19.com/t/d-l-xidlkut-jijtkduuty-c/. Click or tap if you trust this link."/>
              </a:rPr>
              <a:t>driverless vehicles for consumers</a:t>
            </a:r>
            <a:r>
              <a:rPr lang="en-US" dirty="0">
                <a:solidFill>
                  <a:srgbClr val="333333"/>
                </a:solidFill>
                <a:latin typeface="Georgia" panose="02040502050405020303" pitchFamily="18" charset="0"/>
              </a:rPr>
              <a:t>. (TechCrunch)</a:t>
            </a:r>
            <a:endParaRPr lang="en-US" dirty="0"/>
          </a:p>
        </p:txBody>
      </p:sp>
      <p:sp>
        <p:nvSpPr>
          <p:cNvPr id="7" name="Rectangle 6">
            <a:extLst>
              <a:ext uri="{FF2B5EF4-FFF2-40B4-BE49-F238E27FC236}">
                <a16:creationId xmlns:a16="http://schemas.microsoft.com/office/drawing/2014/main" id="{F0048E04-1E01-A044-B936-893117DA9B00}"/>
              </a:ext>
            </a:extLst>
          </p:cNvPr>
          <p:cNvSpPr/>
          <p:nvPr/>
        </p:nvSpPr>
        <p:spPr>
          <a:xfrm>
            <a:off x="430518" y="4981070"/>
            <a:ext cx="4603819" cy="923330"/>
          </a:xfrm>
          <a:prstGeom prst="rect">
            <a:avLst/>
          </a:prstGeom>
        </p:spPr>
        <p:txBody>
          <a:bodyPr wrap="square">
            <a:spAutoFit/>
          </a:bodyPr>
          <a:lstStyle/>
          <a:p>
            <a:r>
              <a:rPr lang="en-US" dirty="0">
                <a:solidFill>
                  <a:srgbClr val="333333"/>
                </a:solidFill>
                <a:latin typeface="Georgia" panose="02040502050405020303" pitchFamily="18" charset="0"/>
              </a:rPr>
              <a:t>The </a:t>
            </a:r>
            <a:r>
              <a:rPr lang="en-US" b="1" dirty="0">
                <a:solidFill>
                  <a:srgbClr val="333333"/>
                </a:solidFill>
                <a:latin typeface="Georgia" panose="02040502050405020303" pitchFamily="18" charset="0"/>
              </a:rPr>
              <a:t>U.S. Postal Service </a:t>
            </a:r>
            <a:r>
              <a:rPr lang="en-US" dirty="0">
                <a:solidFill>
                  <a:srgbClr val="333333"/>
                </a:solidFill>
                <a:latin typeface="Georgia" panose="02040502050405020303" pitchFamily="18" charset="0"/>
              </a:rPr>
              <a:t>is planning to use AI technology to help it </a:t>
            </a:r>
            <a:r>
              <a:rPr lang="en-US" u="sng" dirty="0">
                <a:solidFill>
                  <a:srgbClr val="318891"/>
                </a:solidFill>
                <a:latin typeface="Georgia" panose="02040502050405020303" pitchFamily="18" charset="0"/>
                <a:hlinkClick r:id="rId8" tooltip="Original URL: https://artificialintelligence.cmail19.com/t/d-l-xidlkut-jijtkduuty-q/. Click or tap if you trust this link."/>
              </a:rPr>
              <a:t>process package data 10 times faster</a:t>
            </a:r>
            <a:r>
              <a:rPr lang="en-US" dirty="0">
                <a:solidFill>
                  <a:srgbClr val="333333"/>
                </a:solidFill>
                <a:latin typeface="Georgia" panose="02040502050405020303" pitchFamily="18" charset="0"/>
              </a:rPr>
              <a:t>. (Reuters)</a:t>
            </a:r>
            <a:endParaRPr lang="en-US" dirty="0"/>
          </a:p>
        </p:txBody>
      </p:sp>
      <p:sp>
        <p:nvSpPr>
          <p:cNvPr id="8" name="Rectangle 7">
            <a:extLst>
              <a:ext uri="{FF2B5EF4-FFF2-40B4-BE49-F238E27FC236}">
                <a16:creationId xmlns:a16="http://schemas.microsoft.com/office/drawing/2014/main" id="{0CA18A70-1D6A-C247-B3B0-B5243954DB2C}"/>
              </a:ext>
            </a:extLst>
          </p:cNvPr>
          <p:cNvSpPr/>
          <p:nvPr/>
        </p:nvSpPr>
        <p:spPr>
          <a:xfrm>
            <a:off x="5665482" y="4842570"/>
            <a:ext cx="6096000" cy="1200329"/>
          </a:xfrm>
          <a:prstGeom prst="rect">
            <a:avLst/>
          </a:prstGeom>
        </p:spPr>
        <p:txBody>
          <a:bodyPr>
            <a:spAutoFit/>
          </a:bodyPr>
          <a:lstStyle/>
          <a:p>
            <a:r>
              <a:rPr lang="en-US" b="1" dirty="0">
                <a:solidFill>
                  <a:srgbClr val="333333"/>
                </a:solidFill>
                <a:latin typeface="Georgia" panose="02040502050405020303" pitchFamily="18" charset="0"/>
              </a:rPr>
              <a:t>Booz Allen Hamilton</a:t>
            </a:r>
            <a:r>
              <a:rPr lang="en-US" dirty="0">
                <a:solidFill>
                  <a:srgbClr val="333333"/>
                </a:solidFill>
                <a:latin typeface="Georgia" panose="02040502050405020303" pitchFamily="18" charset="0"/>
              </a:rPr>
              <a:t> is opening an app-store-like </a:t>
            </a:r>
            <a:r>
              <a:rPr lang="en-US" u="sng" dirty="0">
                <a:solidFill>
                  <a:srgbClr val="318891"/>
                </a:solidFill>
                <a:latin typeface="Georgia" panose="02040502050405020303" pitchFamily="18" charset="0"/>
                <a:hlinkClick r:id="rId9" tooltip="Original URL: https://artificialintelligence.cmail19.com/t/d-l-xidlkut-jijtkduuty-a/. Click or tap if you trust this link."/>
              </a:rPr>
              <a:t>AI marketplace</a:t>
            </a:r>
            <a:r>
              <a:rPr lang="en-US" dirty="0">
                <a:solidFill>
                  <a:srgbClr val="333333"/>
                </a:solidFill>
                <a:latin typeface="Georgia" panose="02040502050405020303" pitchFamily="18" charset="0"/>
              </a:rPr>
              <a:t> that will include pre-trained AI models that can handle specific tasks, such as recognizing buildings from aerial imagery. (Fortune)</a:t>
            </a:r>
            <a:endParaRPr lang="en-US" dirty="0"/>
          </a:p>
        </p:txBody>
      </p:sp>
      <p:pic>
        <p:nvPicPr>
          <p:cNvPr id="9" name="Picture 8">
            <a:extLst>
              <a:ext uri="{FF2B5EF4-FFF2-40B4-BE49-F238E27FC236}">
                <a16:creationId xmlns:a16="http://schemas.microsoft.com/office/drawing/2014/main" id="{4A604FB0-67DD-5D45-9A04-61A14860C1E8}"/>
              </a:ext>
            </a:extLst>
          </p:cNvPr>
          <p:cNvPicPr>
            <a:picLocks noChangeAspect="1"/>
          </p:cNvPicPr>
          <p:nvPr/>
        </p:nvPicPr>
        <p:blipFill>
          <a:blip r:embed="rId10"/>
          <a:stretch>
            <a:fillRect/>
          </a:stretch>
        </p:blipFill>
        <p:spPr>
          <a:xfrm>
            <a:off x="1" y="667819"/>
            <a:ext cx="12192000" cy="5436519"/>
          </a:xfrm>
          <a:prstGeom prst="rect">
            <a:avLst/>
          </a:prstGeom>
        </p:spPr>
      </p:pic>
    </p:spTree>
    <p:extLst>
      <p:ext uri="{BB962C8B-B14F-4D97-AF65-F5344CB8AC3E}">
        <p14:creationId xmlns:p14="http://schemas.microsoft.com/office/powerpoint/2010/main" val="183183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2" name="Rectangle 1">
            <a:extLst>
              <a:ext uri="{FF2B5EF4-FFF2-40B4-BE49-F238E27FC236}">
                <a16:creationId xmlns:a16="http://schemas.microsoft.com/office/drawing/2014/main" id="{8A44B907-76FA-4545-94D9-4D6E5613437A}"/>
              </a:ext>
            </a:extLst>
          </p:cNvPr>
          <p:cNvSpPr/>
          <p:nvPr/>
        </p:nvSpPr>
        <p:spPr>
          <a:xfrm>
            <a:off x="627017" y="918048"/>
            <a:ext cx="10816046" cy="5443350"/>
          </a:xfrm>
          <a:prstGeom prst="rect">
            <a:avLst/>
          </a:prstGeom>
        </p:spPr>
        <p:txBody>
          <a:bodyPr wrap="square">
            <a:spAutoFit/>
          </a:bodyPr>
          <a:lstStyle/>
          <a:p>
            <a:pPr>
              <a:lnSpc>
                <a:spcPct val="150000"/>
              </a:lnSpc>
            </a:pPr>
            <a:r>
              <a:rPr lang="en-US" b="1" dirty="0">
                <a:solidFill>
                  <a:srgbClr val="333333"/>
                </a:solidFill>
                <a:latin typeface="Georgia" panose="02040502050405020303" pitchFamily="18" charset="0"/>
              </a:rPr>
              <a:t>Facebook </a:t>
            </a:r>
            <a:r>
              <a:rPr lang="en-US" dirty="0">
                <a:solidFill>
                  <a:srgbClr val="333333"/>
                </a:solidFill>
                <a:latin typeface="Georgia" panose="02040502050405020303" pitchFamily="18" charset="0"/>
              </a:rPr>
              <a:t>detailed a new machine-learning algorithm that uses raw audio to enhance </a:t>
            </a:r>
            <a:r>
              <a:rPr lang="en-US" u="sng" dirty="0">
                <a:solidFill>
                  <a:srgbClr val="318891"/>
                </a:solidFill>
                <a:latin typeface="inherit"/>
                <a:hlinkClick r:id="rId2" tooltip="Original URL: https://artificialintelligence.cmail20.com/t/d-l-xiduyty-jijtkduuty-m/. Click or tap if you trust this link."/>
              </a:rPr>
              <a:t>speech recognition</a:t>
            </a:r>
            <a:r>
              <a:rPr lang="en-US" dirty="0">
                <a:solidFill>
                  <a:srgbClr val="333333"/>
                </a:solidFill>
                <a:latin typeface="Georgia" panose="02040502050405020303" pitchFamily="18" charset="0"/>
              </a:rPr>
              <a:t>. (VentureBeat)</a:t>
            </a:r>
          </a:p>
          <a:p>
            <a:pPr>
              <a:lnSpc>
                <a:spcPct val="150000"/>
              </a:lnSpc>
            </a:pPr>
            <a:r>
              <a:rPr lang="en-US" b="1" dirty="0">
                <a:solidFill>
                  <a:srgbClr val="333333"/>
                </a:solidFill>
                <a:latin typeface="Georgia" panose="02040502050405020303" pitchFamily="18" charset="0"/>
              </a:rPr>
              <a:t>Uber</a:t>
            </a:r>
            <a:r>
              <a:rPr lang="en-US" dirty="0">
                <a:solidFill>
                  <a:srgbClr val="333333"/>
                </a:solidFill>
                <a:latin typeface="Georgia" panose="02040502050405020303" pitchFamily="18" charset="0"/>
              </a:rPr>
              <a:t> is looking for a new track near Pittsburgh to test </a:t>
            </a:r>
            <a:r>
              <a:rPr lang="en-US" u="sng" dirty="0">
                <a:solidFill>
                  <a:srgbClr val="318891"/>
                </a:solidFill>
                <a:latin typeface="inherit"/>
                <a:hlinkClick r:id="rId3" tooltip="Original URL: https://artificialintelligence.cmail20.com/t/d-l-xiduyty-jijtkduuty-c/. Click or tap if you trust this link."/>
              </a:rPr>
              <a:t>autonomous vehicles</a:t>
            </a:r>
            <a:r>
              <a:rPr lang="en-US" dirty="0">
                <a:solidFill>
                  <a:srgbClr val="333333"/>
                </a:solidFill>
                <a:latin typeface="Georgia" panose="02040502050405020303" pitchFamily="18" charset="0"/>
              </a:rPr>
              <a:t>. (Pittsburgh Post-Gazette)</a:t>
            </a:r>
          </a:p>
          <a:p>
            <a:pPr>
              <a:lnSpc>
                <a:spcPct val="150000"/>
              </a:lnSpc>
            </a:pPr>
            <a:r>
              <a:rPr lang="en-US" dirty="0">
                <a:solidFill>
                  <a:srgbClr val="333333"/>
                </a:solidFill>
                <a:latin typeface="Georgia" panose="02040502050405020303" pitchFamily="18" charset="0"/>
              </a:rPr>
              <a:t>Surgery, event planning, and fashion design are among the jobs </a:t>
            </a:r>
            <a:r>
              <a:rPr lang="en-US" u="sng" dirty="0">
                <a:solidFill>
                  <a:srgbClr val="318891"/>
                </a:solidFill>
                <a:latin typeface="inherit"/>
                <a:hlinkClick r:id="rId4" tooltip="Original URL: https://artificialintelligence.cmail20.com/t/d-l-xiduyty-jijtkduuty-q/. Click or tap if you trust this link."/>
              </a:rPr>
              <a:t>robots can’t do</a:t>
            </a:r>
            <a:r>
              <a:rPr lang="en-US" dirty="0">
                <a:solidFill>
                  <a:srgbClr val="333333"/>
                </a:solidFill>
                <a:latin typeface="Georgia" panose="02040502050405020303" pitchFamily="18" charset="0"/>
              </a:rPr>
              <a:t> yet. (PBS)</a:t>
            </a:r>
          </a:p>
          <a:p>
            <a:pPr>
              <a:lnSpc>
                <a:spcPct val="150000"/>
              </a:lnSpc>
            </a:pPr>
            <a:r>
              <a:rPr lang="en-US" b="1" dirty="0">
                <a:solidFill>
                  <a:srgbClr val="333333"/>
                </a:solidFill>
                <a:latin typeface="Georgia" panose="02040502050405020303" pitchFamily="18" charset="0"/>
              </a:rPr>
              <a:t>Neural Magic,</a:t>
            </a:r>
            <a:r>
              <a:rPr lang="en-US" dirty="0">
                <a:solidFill>
                  <a:srgbClr val="333333"/>
                </a:solidFill>
                <a:latin typeface="Georgia" panose="02040502050405020303" pitchFamily="18" charset="0"/>
              </a:rPr>
              <a:t> a startup that developed a method to run machine learning models on commodity CPUs, </a:t>
            </a:r>
            <a:r>
              <a:rPr lang="en-US" u="sng" dirty="0">
                <a:solidFill>
                  <a:srgbClr val="318891"/>
                </a:solidFill>
                <a:latin typeface="inherit"/>
                <a:hlinkClick r:id="rId5" tooltip="Original URL: https://artificialintelligence.cmail20.com/t/d-l-xiduyty-jijtkduuty-a/. Click or tap if you trust this link."/>
              </a:rPr>
              <a:t>raised $15 million</a:t>
            </a:r>
            <a:r>
              <a:rPr lang="en-US" dirty="0">
                <a:solidFill>
                  <a:srgbClr val="333333"/>
                </a:solidFill>
                <a:latin typeface="Georgia" panose="02040502050405020303" pitchFamily="18" charset="0"/>
              </a:rPr>
              <a:t> in seed funding. (TechCrunch)</a:t>
            </a:r>
          </a:p>
          <a:p>
            <a:pPr>
              <a:lnSpc>
                <a:spcPct val="150000"/>
              </a:lnSpc>
            </a:pPr>
            <a:r>
              <a:rPr lang="en-US" b="1" dirty="0">
                <a:solidFill>
                  <a:srgbClr val="333333"/>
                </a:solidFill>
                <a:latin typeface="Georgia" panose="02040502050405020303" pitchFamily="18" charset="0"/>
              </a:rPr>
              <a:t>Untether AI,</a:t>
            </a:r>
            <a:r>
              <a:rPr lang="en-US" dirty="0">
                <a:solidFill>
                  <a:srgbClr val="333333"/>
                </a:solidFill>
                <a:latin typeface="Georgia" panose="02040502050405020303" pitchFamily="18" charset="0"/>
              </a:rPr>
              <a:t> a chip startup, </a:t>
            </a:r>
            <a:r>
              <a:rPr lang="en-US" u="sng" dirty="0">
                <a:solidFill>
                  <a:srgbClr val="318891"/>
                </a:solidFill>
                <a:latin typeface="inherit"/>
                <a:hlinkClick r:id="rId6" tooltip="Original URL: https://artificialintelligence.cmail20.com/t/d-l-xiduyty-jijtkduuty-f/. Click or tap if you trust this link."/>
              </a:rPr>
              <a:t>raised $29 million</a:t>
            </a:r>
            <a:r>
              <a:rPr lang="en-US" dirty="0">
                <a:solidFill>
                  <a:srgbClr val="333333"/>
                </a:solidFill>
                <a:latin typeface="Georgia" panose="02040502050405020303" pitchFamily="18" charset="0"/>
              </a:rPr>
              <a:t>. (VentureBeat)</a:t>
            </a:r>
          </a:p>
          <a:p>
            <a:pPr>
              <a:lnSpc>
                <a:spcPct val="150000"/>
              </a:lnSpc>
            </a:pPr>
            <a:r>
              <a:rPr lang="en-US" b="1" dirty="0">
                <a:solidFill>
                  <a:srgbClr val="333333"/>
                </a:solidFill>
                <a:latin typeface="Georgia" panose="02040502050405020303" pitchFamily="18" charset="0"/>
              </a:rPr>
              <a:t>Nvidia</a:t>
            </a:r>
            <a:r>
              <a:rPr lang="en-US" dirty="0">
                <a:solidFill>
                  <a:srgbClr val="333333"/>
                </a:solidFill>
                <a:latin typeface="Georgia" panose="02040502050405020303" pitchFamily="18" charset="0"/>
              </a:rPr>
              <a:t> said its new AI chips </a:t>
            </a:r>
            <a:r>
              <a:rPr lang="en-US" u="sng" dirty="0">
                <a:solidFill>
                  <a:srgbClr val="318891"/>
                </a:solidFill>
                <a:latin typeface="inherit"/>
                <a:hlinkClick r:id="rId7" tooltip="Original URL: https://artificialintelligence.cmail20.com/t/d-l-xiduyty-jijtkduuty-z/. Click or tap if you trust this link."/>
              </a:rPr>
              <a:t>topped a series</a:t>
            </a:r>
            <a:r>
              <a:rPr lang="en-US" dirty="0">
                <a:solidFill>
                  <a:srgbClr val="333333"/>
                </a:solidFill>
                <a:latin typeface="Georgia" panose="02040502050405020303" pitchFamily="18" charset="0"/>
              </a:rPr>
              <a:t> of benchmark tests. (Reuters)</a:t>
            </a:r>
          </a:p>
          <a:p>
            <a:pPr>
              <a:lnSpc>
                <a:spcPct val="150000"/>
              </a:lnSpc>
            </a:pPr>
            <a:r>
              <a:rPr lang="en-US" dirty="0">
                <a:solidFill>
                  <a:srgbClr val="333333"/>
                </a:solidFill>
                <a:latin typeface="Georgia" panose="02040502050405020303" pitchFamily="18" charset="0"/>
              </a:rPr>
              <a:t>Early adopters of </a:t>
            </a:r>
            <a:r>
              <a:rPr lang="en-US" u="sng" dirty="0">
                <a:solidFill>
                  <a:srgbClr val="318891"/>
                </a:solidFill>
                <a:latin typeface="inherit"/>
                <a:hlinkClick r:id="rId8" tooltip="Original URL: https://artificialintelligence.cmail20.com/t/d-l-xiduyty-jijtkduuty-v/. Click or tap if you trust this link."/>
              </a:rPr>
              <a:t>health-care AI</a:t>
            </a:r>
            <a:r>
              <a:rPr lang="en-US" dirty="0">
                <a:solidFill>
                  <a:srgbClr val="333333"/>
                </a:solidFill>
                <a:latin typeface="Georgia" panose="02040502050405020303" pitchFamily="18" charset="0"/>
              </a:rPr>
              <a:t> report seeing success in predicting readmissions and unnecessary emergency department visits. (</a:t>
            </a:r>
            <a:r>
              <a:rPr lang="en-US" dirty="0" err="1">
                <a:solidFill>
                  <a:srgbClr val="333333"/>
                </a:solidFill>
                <a:latin typeface="Georgia" panose="02040502050405020303" pitchFamily="18" charset="0"/>
              </a:rPr>
              <a:t>FierceHealthcare</a:t>
            </a:r>
            <a:r>
              <a:rPr lang="en-US" dirty="0">
                <a:solidFill>
                  <a:srgbClr val="333333"/>
                </a:solidFill>
                <a:latin typeface="Georgia" panose="02040502050405020303" pitchFamily="18" charset="0"/>
              </a:rPr>
              <a:t>)</a:t>
            </a:r>
          </a:p>
          <a:p>
            <a:pPr>
              <a:lnSpc>
                <a:spcPct val="150000"/>
              </a:lnSpc>
            </a:pPr>
            <a:r>
              <a:rPr lang="en-US" b="1" dirty="0">
                <a:solidFill>
                  <a:srgbClr val="333333"/>
                </a:solidFill>
                <a:latin typeface="Georgia" panose="02040502050405020303" pitchFamily="18" charset="0"/>
              </a:rPr>
              <a:t>Kohl’s</a:t>
            </a:r>
            <a:r>
              <a:rPr lang="en-US" dirty="0">
                <a:solidFill>
                  <a:srgbClr val="333333"/>
                </a:solidFill>
                <a:latin typeface="Georgia" panose="02040502050405020303" pitchFamily="18" charset="0"/>
              </a:rPr>
              <a:t> is looking to use machine learning for </a:t>
            </a:r>
            <a:r>
              <a:rPr lang="en-US" u="sng" dirty="0">
                <a:solidFill>
                  <a:srgbClr val="318891"/>
                </a:solidFill>
                <a:latin typeface="inherit"/>
                <a:hlinkClick r:id="rId9" tooltip="Original URL: https://artificialintelligence.cmail20.com/t/d-l-xiduyty-jijtkduuty-e/. Click or tap if you trust this link."/>
              </a:rPr>
              <a:t>digital media buying</a:t>
            </a:r>
            <a:r>
              <a:rPr lang="en-US" dirty="0">
                <a:solidFill>
                  <a:srgbClr val="333333"/>
                </a:solidFill>
                <a:latin typeface="Georgia" panose="02040502050405020303" pitchFamily="18" charset="0"/>
              </a:rPr>
              <a:t>. (Ad Age)</a:t>
            </a:r>
          </a:p>
          <a:p>
            <a:pPr>
              <a:lnSpc>
                <a:spcPct val="150000"/>
              </a:lnSpc>
            </a:pPr>
            <a:r>
              <a:rPr lang="en-US" b="1" dirty="0">
                <a:solidFill>
                  <a:srgbClr val="333333"/>
                </a:solidFill>
                <a:latin typeface="Georgia" panose="02040502050405020303" pitchFamily="18" charset="0"/>
              </a:rPr>
              <a:t>Teradyne,</a:t>
            </a:r>
            <a:r>
              <a:rPr lang="en-US" dirty="0">
                <a:solidFill>
                  <a:srgbClr val="333333"/>
                </a:solidFill>
                <a:latin typeface="Georgia" panose="02040502050405020303" pitchFamily="18" charset="0"/>
              </a:rPr>
              <a:t> a maker semiconductor test-equipment, is establishing itself as a </a:t>
            </a:r>
            <a:r>
              <a:rPr lang="en-US" u="sng" dirty="0">
                <a:solidFill>
                  <a:srgbClr val="318891"/>
                </a:solidFill>
                <a:latin typeface="inherit"/>
                <a:hlinkClick r:id="rId10" tooltip="Original URL: https://artificialintelligence.cmail20.com/t/d-l-xiduyty-jijtkduuty-s/. Click or tap if you trust this link."/>
              </a:rPr>
              <a:t>robot powerhouse</a:t>
            </a:r>
            <a:r>
              <a:rPr lang="en-US" dirty="0">
                <a:solidFill>
                  <a:srgbClr val="333333"/>
                </a:solidFill>
                <a:latin typeface="Georgia" panose="02040502050405020303" pitchFamily="18" charset="0"/>
              </a:rPr>
              <a:t>. (Barron’s)</a:t>
            </a:r>
            <a:endParaRPr lang="en-US" b="0" i="0" u="none" strike="noStrike" dirty="0">
              <a:solidFill>
                <a:srgbClr val="333333"/>
              </a:solidFill>
              <a:effectLst/>
              <a:latin typeface="Georgia" panose="02040502050405020303" pitchFamily="18" charset="0"/>
            </a:endParaRPr>
          </a:p>
        </p:txBody>
      </p:sp>
      <p:pic>
        <p:nvPicPr>
          <p:cNvPr id="7" name="Picture 6">
            <a:extLst>
              <a:ext uri="{FF2B5EF4-FFF2-40B4-BE49-F238E27FC236}">
                <a16:creationId xmlns:a16="http://schemas.microsoft.com/office/drawing/2014/main" id="{E7F7F4C0-249A-7C4A-BD9A-CFA9EC05F074}"/>
              </a:ext>
            </a:extLst>
          </p:cNvPr>
          <p:cNvPicPr>
            <a:picLocks noChangeAspect="1"/>
          </p:cNvPicPr>
          <p:nvPr/>
        </p:nvPicPr>
        <p:blipFill>
          <a:blip r:embed="rId11"/>
          <a:stretch>
            <a:fillRect/>
          </a:stretch>
        </p:blipFill>
        <p:spPr>
          <a:xfrm>
            <a:off x="0" y="756313"/>
            <a:ext cx="12192000" cy="5605085"/>
          </a:xfrm>
          <a:prstGeom prst="rect">
            <a:avLst/>
          </a:prstGeom>
        </p:spPr>
      </p:pic>
      <p:pic>
        <p:nvPicPr>
          <p:cNvPr id="6" name="Picture 5">
            <a:extLst>
              <a:ext uri="{FF2B5EF4-FFF2-40B4-BE49-F238E27FC236}">
                <a16:creationId xmlns:a16="http://schemas.microsoft.com/office/drawing/2014/main" id="{9F86F9D8-31D7-9141-B8D6-6C2D18DF791B}"/>
              </a:ext>
            </a:extLst>
          </p:cNvPr>
          <p:cNvPicPr>
            <a:picLocks noChangeAspect="1"/>
          </p:cNvPicPr>
          <p:nvPr/>
        </p:nvPicPr>
        <p:blipFill>
          <a:blip r:embed="rId12"/>
          <a:stretch>
            <a:fillRect/>
          </a:stretch>
        </p:blipFill>
        <p:spPr>
          <a:xfrm>
            <a:off x="19976" y="756313"/>
            <a:ext cx="12030127" cy="5443350"/>
          </a:xfrm>
          <a:prstGeom prst="rect">
            <a:avLst/>
          </a:prstGeom>
        </p:spPr>
      </p:pic>
    </p:spTree>
    <p:extLst>
      <p:ext uri="{BB962C8B-B14F-4D97-AF65-F5344CB8AC3E}">
        <p14:creationId xmlns:p14="http://schemas.microsoft.com/office/powerpoint/2010/main" val="412523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1011129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Alarming – Upskill or Future looks bleak….</a:t>
            </a:r>
          </a:p>
        </p:txBody>
      </p:sp>
      <p:pic>
        <p:nvPicPr>
          <p:cNvPr id="3" name="Picture 2">
            <a:extLst>
              <a:ext uri="{FF2B5EF4-FFF2-40B4-BE49-F238E27FC236}">
                <a16:creationId xmlns:a16="http://schemas.microsoft.com/office/drawing/2014/main" id="{37B4C91B-58C4-E74F-93D8-59C09B1D2585}"/>
              </a:ext>
            </a:extLst>
          </p:cNvPr>
          <p:cNvPicPr>
            <a:picLocks noChangeAspect="1"/>
          </p:cNvPicPr>
          <p:nvPr/>
        </p:nvPicPr>
        <p:blipFill>
          <a:blip r:embed="rId2"/>
          <a:stretch>
            <a:fillRect/>
          </a:stretch>
        </p:blipFill>
        <p:spPr>
          <a:xfrm>
            <a:off x="2509035" y="1420253"/>
            <a:ext cx="914400" cy="381000"/>
          </a:xfrm>
          <a:prstGeom prst="rect">
            <a:avLst/>
          </a:prstGeom>
        </p:spPr>
      </p:pic>
      <p:pic>
        <p:nvPicPr>
          <p:cNvPr id="4" name="Picture 3">
            <a:extLst>
              <a:ext uri="{FF2B5EF4-FFF2-40B4-BE49-F238E27FC236}">
                <a16:creationId xmlns:a16="http://schemas.microsoft.com/office/drawing/2014/main" id="{2DA3C52F-8B94-884E-9CDE-DA39DBBA4E4F}"/>
              </a:ext>
            </a:extLst>
          </p:cNvPr>
          <p:cNvPicPr>
            <a:picLocks noChangeAspect="1"/>
          </p:cNvPicPr>
          <p:nvPr/>
        </p:nvPicPr>
        <p:blipFill>
          <a:blip r:embed="rId3"/>
          <a:stretch>
            <a:fillRect/>
          </a:stretch>
        </p:blipFill>
        <p:spPr>
          <a:xfrm>
            <a:off x="4148758" y="857553"/>
            <a:ext cx="6197318" cy="1506401"/>
          </a:xfrm>
          <a:prstGeom prst="rect">
            <a:avLst/>
          </a:prstGeom>
        </p:spPr>
      </p:pic>
      <p:pic>
        <p:nvPicPr>
          <p:cNvPr id="5" name="Picture 4">
            <a:extLst>
              <a:ext uri="{FF2B5EF4-FFF2-40B4-BE49-F238E27FC236}">
                <a16:creationId xmlns:a16="http://schemas.microsoft.com/office/drawing/2014/main" id="{0179E8AD-286F-C24E-BB02-1198049C6B98}"/>
              </a:ext>
            </a:extLst>
          </p:cNvPr>
          <p:cNvPicPr>
            <a:picLocks noChangeAspect="1"/>
          </p:cNvPicPr>
          <p:nvPr/>
        </p:nvPicPr>
        <p:blipFill>
          <a:blip r:embed="rId4"/>
          <a:stretch>
            <a:fillRect/>
          </a:stretch>
        </p:blipFill>
        <p:spPr>
          <a:xfrm>
            <a:off x="8230303" y="3065021"/>
            <a:ext cx="2115773" cy="193947"/>
          </a:xfrm>
          <a:prstGeom prst="rect">
            <a:avLst/>
          </a:prstGeom>
        </p:spPr>
      </p:pic>
      <p:pic>
        <p:nvPicPr>
          <p:cNvPr id="8" name="Picture 7">
            <a:extLst>
              <a:ext uri="{FF2B5EF4-FFF2-40B4-BE49-F238E27FC236}">
                <a16:creationId xmlns:a16="http://schemas.microsoft.com/office/drawing/2014/main" id="{2AE96EA6-6E29-0C4D-A378-C9DD051B4085}"/>
              </a:ext>
            </a:extLst>
          </p:cNvPr>
          <p:cNvPicPr>
            <a:picLocks noChangeAspect="1"/>
          </p:cNvPicPr>
          <p:nvPr/>
        </p:nvPicPr>
        <p:blipFill>
          <a:blip r:embed="rId5"/>
          <a:stretch>
            <a:fillRect/>
          </a:stretch>
        </p:blipFill>
        <p:spPr>
          <a:xfrm>
            <a:off x="471230" y="4296289"/>
            <a:ext cx="3655241" cy="1679239"/>
          </a:xfrm>
          <a:prstGeom prst="rect">
            <a:avLst/>
          </a:prstGeom>
        </p:spPr>
      </p:pic>
      <p:pic>
        <p:nvPicPr>
          <p:cNvPr id="9" name="Picture 8">
            <a:extLst>
              <a:ext uri="{FF2B5EF4-FFF2-40B4-BE49-F238E27FC236}">
                <a16:creationId xmlns:a16="http://schemas.microsoft.com/office/drawing/2014/main" id="{A7801EC2-FDAF-E042-9D49-8CC6D0F15F79}"/>
              </a:ext>
            </a:extLst>
          </p:cNvPr>
          <p:cNvPicPr>
            <a:picLocks noChangeAspect="1"/>
          </p:cNvPicPr>
          <p:nvPr/>
        </p:nvPicPr>
        <p:blipFill>
          <a:blip r:embed="rId6"/>
          <a:stretch>
            <a:fillRect/>
          </a:stretch>
        </p:blipFill>
        <p:spPr>
          <a:xfrm>
            <a:off x="1241938" y="2570389"/>
            <a:ext cx="6663327" cy="1377158"/>
          </a:xfrm>
          <a:prstGeom prst="rect">
            <a:avLst/>
          </a:prstGeom>
        </p:spPr>
      </p:pic>
      <p:pic>
        <p:nvPicPr>
          <p:cNvPr id="10" name="Picture 9">
            <a:extLst>
              <a:ext uri="{FF2B5EF4-FFF2-40B4-BE49-F238E27FC236}">
                <a16:creationId xmlns:a16="http://schemas.microsoft.com/office/drawing/2014/main" id="{1A445F58-8E64-9C48-809D-950B3794B7A5}"/>
              </a:ext>
            </a:extLst>
          </p:cNvPr>
          <p:cNvPicPr>
            <a:picLocks noChangeAspect="1"/>
          </p:cNvPicPr>
          <p:nvPr/>
        </p:nvPicPr>
        <p:blipFill>
          <a:blip r:embed="rId7"/>
          <a:stretch>
            <a:fillRect/>
          </a:stretch>
        </p:blipFill>
        <p:spPr>
          <a:xfrm>
            <a:off x="6923288" y="4093628"/>
            <a:ext cx="1519958" cy="202661"/>
          </a:xfrm>
          <a:prstGeom prst="rect">
            <a:avLst/>
          </a:prstGeom>
        </p:spPr>
      </p:pic>
      <p:pic>
        <p:nvPicPr>
          <p:cNvPr id="11" name="Picture 10">
            <a:extLst>
              <a:ext uri="{FF2B5EF4-FFF2-40B4-BE49-F238E27FC236}">
                <a16:creationId xmlns:a16="http://schemas.microsoft.com/office/drawing/2014/main" id="{9CB39F72-31A7-DF4F-8EC0-CFD1109B802C}"/>
              </a:ext>
            </a:extLst>
          </p:cNvPr>
          <p:cNvPicPr>
            <a:picLocks noChangeAspect="1"/>
          </p:cNvPicPr>
          <p:nvPr/>
        </p:nvPicPr>
        <p:blipFill>
          <a:blip r:embed="rId8"/>
          <a:stretch>
            <a:fillRect/>
          </a:stretch>
        </p:blipFill>
        <p:spPr>
          <a:xfrm>
            <a:off x="6451916" y="4442370"/>
            <a:ext cx="5123906" cy="1245720"/>
          </a:xfrm>
          <a:prstGeom prst="rect">
            <a:avLst/>
          </a:prstGeom>
        </p:spPr>
      </p:pic>
    </p:spTree>
    <p:extLst>
      <p:ext uri="{BB962C8B-B14F-4D97-AF65-F5344CB8AC3E}">
        <p14:creationId xmlns:p14="http://schemas.microsoft.com/office/powerpoint/2010/main" val="137603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5A8EBB-6073-644A-AE76-A882A0E1914B}"/>
              </a:ext>
            </a:extLst>
          </p:cNvPr>
          <p:cNvSpPr txBox="1">
            <a:spLocks/>
          </p:cNvSpPr>
          <p:nvPr/>
        </p:nvSpPr>
        <p:spPr>
          <a:xfrm>
            <a:off x="-1" y="1"/>
            <a:ext cx="7359224" cy="77189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40" dirty="0">
                <a:solidFill>
                  <a:schemeClr val="accent5">
                    <a:lumMod val="75000"/>
                  </a:schemeClr>
                </a:solidFill>
                <a:latin typeface="Times New Roman" pitchFamily="18" charset="0"/>
                <a:cs typeface="Times New Roman" pitchFamily="18" charset="0"/>
              </a:rPr>
              <a:t>Project Management Methodology</a:t>
            </a:r>
          </a:p>
        </p:txBody>
      </p:sp>
      <p:pic>
        <p:nvPicPr>
          <p:cNvPr id="2" name="Picture 1">
            <a:extLst>
              <a:ext uri="{FF2B5EF4-FFF2-40B4-BE49-F238E27FC236}">
                <a16:creationId xmlns:a16="http://schemas.microsoft.com/office/drawing/2014/main" id="{1F72A59B-1BA8-6246-84D3-FC6800CEFF90}"/>
              </a:ext>
            </a:extLst>
          </p:cNvPr>
          <p:cNvPicPr>
            <a:picLocks noChangeAspect="1"/>
          </p:cNvPicPr>
          <p:nvPr/>
        </p:nvPicPr>
        <p:blipFill>
          <a:blip r:embed="rId3"/>
          <a:stretch>
            <a:fillRect/>
          </a:stretch>
        </p:blipFill>
        <p:spPr>
          <a:xfrm>
            <a:off x="242298" y="904125"/>
            <a:ext cx="5378521" cy="5378521"/>
          </a:xfrm>
          <a:prstGeom prst="rect">
            <a:avLst/>
          </a:prstGeom>
        </p:spPr>
      </p:pic>
      <p:sp>
        <p:nvSpPr>
          <p:cNvPr id="3" name="Rectangle 2">
            <a:hlinkClick r:id="rId4"/>
            <a:extLst>
              <a:ext uri="{FF2B5EF4-FFF2-40B4-BE49-F238E27FC236}">
                <a16:creationId xmlns:a16="http://schemas.microsoft.com/office/drawing/2014/main" id="{9F2AA38F-51FD-E642-847C-F9FF438F3300}"/>
              </a:ext>
            </a:extLst>
          </p:cNvPr>
          <p:cNvSpPr/>
          <p:nvPr/>
        </p:nvSpPr>
        <p:spPr>
          <a:xfrm>
            <a:off x="6571183" y="2890078"/>
            <a:ext cx="4359667" cy="923330"/>
          </a:xfrm>
          <a:prstGeom prst="rect">
            <a:avLst/>
          </a:prstGeom>
        </p:spPr>
        <p:txBody>
          <a:bodyPr wrap="square">
            <a:spAutoFit/>
          </a:bodyPr>
          <a:lstStyle/>
          <a:p>
            <a:r>
              <a:rPr lang="en-US" dirty="0"/>
              <a:t>https://360digitmg.com/2019/08/18/high-level-project-management-overview-data-science/</a:t>
            </a:r>
          </a:p>
        </p:txBody>
      </p:sp>
    </p:spTree>
    <p:extLst>
      <p:ext uri="{BB962C8B-B14F-4D97-AF65-F5344CB8AC3E}">
        <p14:creationId xmlns:p14="http://schemas.microsoft.com/office/powerpoint/2010/main" val="2901539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4381</Words>
  <Application>Microsoft Macintosh PowerPoint</Application>
  <PresentationFormat>Widescreen</PresentationFormat>
  <Paragraphs>182</Paragraphs>
  <Slides>24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Georgia</vt:lpstr>
      <vt:lpstr>Helvetica</vt:lpstr>
      <vt:lpstr>Helvetica Neue</vt:lpstr>
      <vt:lpstr>inherit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and AI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Kumar Mamidala</dc:creator>
  <cp:lastModifiedBy>Microsoft Office User</cp:lastModifiedBy>
  <cp:revision>49</cp:revision>
  <dcterms:created xsi:type="dcterms:W3CDTF">2018-09-04T13:45:09Z</dcterms:created>
  <dcterms:modified xsi:type="dcterms:W3CDTF">2020-06-04T22:42:57Z</dcterms:modified>
</cp:coreProperties>
</file>